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4" autoAdjust="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17055" y="1234907"/>
            <a:ext cx="5961185" cy="2387600"/>
          </a:xfrm>
        </p:spPr>
        <p:txBody>
          <a:bodyPr anchor="b">
            <a:normAutofit/>
          </a:bodyPr>
          <a:lstStyle>
            <a:lvl1pPr algn="ctr">
              <a:defRPr sz="6000">
                <a:solidFill>
                  <a:srgbClr val="DD0305"/>
                </a:solidFill>
              </a:defRPr>
            </a:lvl1pPr>
          </a:lstStyle>
          <a:p>
            <a:r>
              <a:rPr lang="it-IT" smtClean="0"/>
              <a:t>Fare clic per modificare lo stile del titolo</a:t>
            </a:r>
            <a:endParaRPr lang="en-US"/>
          </a:p>
        </p:txBody>
      </p:sp>
      <p:sp>
        <p:nvSpPr>
          <p:cNvPr id="3" name="Subtitle 2"/>
          <p:cNvSpPr>
            <a:spLocks noGrp="1"/>
          </p:cNvSpPr>
          <p:nvPr>
            <p:ph type="subTitle" idx="1"/>
          </p:nvPr>
        </p:nvSpPr>
        <p:spPr>
          <a:xfrm>
            <a:off x="2817055" y="3714582"/>
            <a:ext cx="5961185"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en-US"/>
          </a:p>
        </p:txBody>
      </p:sp>
      <p:sp>
        <p:nvSpPr>
          <p:cNvPr id="4" name="Date Placeholder 3"/>
          <p:cNvSpPr>
            <a:spLocks noGrp="1"/>
          </p:cNvSpPr>
          <p:nvPr>
            <p:ph type="dt" sz="half" idx="10"/>
          </p:nvPr>
        </p:nvSpPr>
        <p:spPr/>
        <p:txBody>
          <a:bodyPr/>
          <a:lstStyle/>
          <a:p>
            <a:fld id="{4B6055F8-1D02-4417-9241-55C834FD9970}" type="datetimeFigureOut">
              <a:rPr lang="it-IT" smtClean="0"/>
              <a:pPr/>
              <a:t>18/03/2021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p14="http://schemas.microsoft.com/office/powerpoint/2010/main" xmlns="" val="72437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Content Placeholder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Date Placeholder 3"/>
          <p:cNvSpPr>
            <a:spLocks noGrp="1"/>
          </p:cNvSpPr>
          <p:nvPr>
            <p:ph type="dt" sz="half" idx="10"/>
          </p:nvPr>
        </p:nvSpPr>
        <p:spPr/>
        <p:txBody>
          <a:bodyPr/>
          <a:lstStyle/>
          <a:p>
            <a:fld id="{4B6055F8-1D02-4417-9241-55C834FD9970}" type="datetimeFigureOut">
              <a:rPr lang="it-IT" smtClean="0"/>
              <a:pPr/>
              <a:t>18/03/2021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p14="http://schemas.microsoft.com/office/powerpoint/2010/main" xmlns=""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lgn="l">
              <a:defRPr sz="5400"/>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4B6055F8-1D02-4417-9241-55C834FD9970}" type="datetimeFigureOut">
              <a:rPr lang="it-IT" smtClean="0"/>
              <a:pPr/>
              <a:t>18/03/2021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p14="http://schemas.microsoft.com/office/powerpoint/2010/main" xmlns="" val="83134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5" name="Date Placeholder 4"/>
          <p:cNvSpPr>
            <a:spLocks noGrp="1"/>
          </p:cNvSpPr>
          <p:nvPr>
            <p:ph type="dt" sz="half" idx="10"/>
          </p:nvPr>
        </p:nvSpPr>
        <p:spPr/>
        <p:txBody>
          <a:bodyPr/>
          <a:lstStyle/>
          <a:p>
            <a:fld id="{4B6055F8-1D02-4417-9241-55C834FD9970}" type="datetimeFigureOut">
              <a:rPr lang="it-IT" smtClean="0"/>
              <a:pPr/>
              <a:t>18/03/2021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p14="http://schemas.microsoft.com/office/powerpoint/2010/main" xmlns="" val="8132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smtClean="0"/>
              <a:t>Fare clic per modificare lo stile del titolo</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7" name="Date Placeholder 6"/>
          <p:cNvSpPr>
            <a:spLocks noGrp="1"/>
          </p:cNvSpPr>
          <p:nvPr>
            <p:ph type="dt" sz="half" idx="10"/>
          </p:nvPr>
        </p:nvSpPr>
        <p:spPr/>
        <p:txBody>
          <a:bodyPr/>
          <a:lstStyle/>
          <a:p>
            <a:fld id="{4B6055F8-1D02-4417-9241-55C834FD9970}" type="datetimeFigureOut">
              <a:rPr lang="it-IT" smtClean="0"/>
              <a:pPr/>
              <a:t>18/03/2021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p14="http://schemas.microsoft.com/office/powerpoint/2010/main" xmlns="" val="314071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Date Placeholder 2"/>
          <p:cNvSpPr>
            <a:spLocks noGrp="1"/>
          </p:cNvSpPr>
          <p:nvPr>
            <p:ph type="dt" sz="half" idx="10"/>
          </p:nvPr>
        </p:nvSpPr>
        <p:spPr/>
        <p:txBody>
          <a:bodyPr/>
          <a:lstStyle/>
          <a:p>
            <a:fld id="{4B6055F8-1D02-4417-9241-55C834FD9970}" type="datetimeFigureOut">
              <a:rPr lang="it-IT" smtClean="0"/>
              <a:pPr/>
              <a:t>18/03/2021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p14="http://schemas.microsoft.com/office/powerpoint/2010/main" xmlns="" val="276173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6055F8-1D02-4417-9241-55C834FD9970}" type="datetimeFigureOut">
              <a:rPr lang="it-IT" smtClean="0"/>
              <a:pPr/>
              <a:t>18/03/2021</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p14="http://schemas.microsoft.com/office/powerpoint/2010/main" xmlns="" val="293855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ctr"/>
          <a:lstStyle>
            <a:lvl1pPr>
              <a:defRPr sz="3200"/>
            </a:lvl1pPr>
          </a:lstStyle>
          <a:p>
            <a:r>
              <a:rPr lang="it-IT" smtClean="0"/>
              <a:t>Fare clic per modificare lo stile del titolo</a:t>
            </a:r>
            <a:endParaRPr lang="en-US" dirty="0"/>
          </a:p>
        </p:txBody>
      </p:sp>
      <p:sp>
        <p:nvSpPr>
          <p:cNvPr id="3" name="Content Placeholder 2"/>
          <p:cNvSpPr>
            <a:spLocks noGrp="1"/>
          </p:cNvSpPr>
          <p:nvPr>
            <p:ph idx="1"/>
          </p:nvPr>
        </p:nvSpPr>
        <p:spPr>
          <a:xfrm>
            <a:off x="3887391" y="457201"/>
            <a:ext cx="462915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4B6055F8-1D02-4417-9241-55C834FD9970}" type="datetimeFigureOut">
              <a:rPr lang="it-IT" smtClean="0"/>
              <a:pPr/>
              <a:t>18/03/2021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p14="http://schemas.microsoft.com/office/powerpoint/2010/main" xmlns="" val="288462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ctr"/>
          <a:lstStyle>
            <a:lvl1pPr>
              <a:defRPr sz="3200"/>
            </a:lvl1pPr>
          </a:lstStyle>
          <a:p>
            <a:r>
              <a:rPr lang="it-IT" smtClean="0"/>
              <a:t>Fare clic per modificare lo stile del titolo</a:t>
            </a:r>
            <a:endParaRPr lang="en-US" dirty="0"/>
          </a:p>
        </p:txBody>
      </p:sp>
      <p:sp>
        <p:nvSpPr>
          <p:cNvPr id="3" name="Picture Placeholder 2"/>
          <p:cNvSpPr>
            <a:spLocks noGrp="1"/>
          </p:cNvSpPr>
          <p:nvPr>
            <p:ph type="pic" idx="1"/>
          </p:nvPr>
        </p:nvSpPr>
        <p:spPr>
          <a:xfrm>
            <a:off x="3887391" y="457201"/>
            <a:ext cx="462915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4B6055F8-1D02-4417-9241-55C834FD9970}" type="datetimeFigureOut">
              <a:rPr lang="it-IT" smtClean="0"/>
              <a:pPr/>
              <a:t>18/03/2021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p14="http://schemas.microsoft.com/office/powerpoint/2010/main" xmlns="" val="411005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smtClean="0"/>
              <a:t>Fare clic per modificare lo stile del titolo</a:t>
            </a:r>
            <a:endParaRPr lang="en-US"/>
          </a:p>
        </p:txBody>
      </p:sp>
      <p:sp>
        <p:nvSpPr>
          <p:cNvPr id="3" name="Text Placeholder 2"/>
          <p:cNvSpPr>
            <a:spLocks noGrp="1"/>
          </p:cNvSpPr>
          <p:nvPr>
            <p:ph type="body" idx="1"/>
          </p:nvPr>
        </p:nvSpPr>
        <p:spPr>
          <a:xfrm>
            <a:off x="628650" y="1789611"/>
            <a:ext cx="7886700"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solidFill>
              </a:defRPr>
            </a:lvl1pPr>
          </a:lstStyle>
          <a:p>
            <a:fld id="{4B6055F8-1D02-4417-9241-55C834FD9970}" type="datetimeFigureOut">
              <a:rPr lang="it-IT" smtClean="0"/>
              <a:pPr/>
              <a:t>18/03/2021</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B007B441-5312-499D-93C3-6E37886527FA}" type="slidenum">
              <a:rPr lang="it-IT" smtClean="0"/>
              <a:pPr/>
              <a:t>‹N›</a:t>
            </a:fld>
            <a:endParaRPr lang="it-IT"/>
          </a:p>
        </p:txBody>
      </p:sp>
      <p:pic>
        <p:nvPicPr>
          <p:cNvPr id="7" name="Picture 6"/>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rot="16200000">
            <a:off x="-569926" y="4955531"/>
            <a:ext cx="896556" cy="243296"/>
          </a:xfrm>
          <a:prstGeom prst="rect">
            <a:avLst/>
          </a:prstGeom>
        </p:spPr>
      </p:pic>
      <p:sp>
        <p:nvSpPr>
          <p:cNvPr id="8" name="TextBox 7"/>
          <p:cNvSpPr txBox="1"/>
          <p:nvPr/>
        </p:nvSpPr>
        <p:spPr>
          <a:xfrm rot="16200000">
            <a:off x="-2071410" y="2546066"/>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xmlns="" val="1297349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ctr" defTabSz="914400" rtl="0" eaLnBrk="1" latinLnBrk="0" hangingPunct="1">
        <a:lnSpc>
          <a:spcPct val="90000"/>
        </a:lnSpc>
        <a:spcBef>
          <a:spcPct val="0"/>
        </a:spcBef>
        <a:buNone/>
        <a:defRPr sz="4400" b="1" kern="1200">
          <a:solidFill>
            <a:srgbClr val="DD030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researchgate.net/publication/333480821_Visual_Analysis_of_Formula_One_Races" TargetMode="External"/><Relationship Id="rId2" Type="http://schemas.openxmlformats.org/officeDocument/2006/relationships/hyperlink" Target="https://www.talend.com/" TargetMode="External"/><Relationship Id="rId1" Type="http://schemas.openxmlformats.org/officeDocument/2006/relationships/slideLayout" Target="../slideLayouts/slideLayout2.xml"/><Relationship Id="rId4" Type="http://schemas.openxmlformats.org/officeDocument/2006/relationships/hyperlink" Target="https://www.kaggle.com/rohanrao/formula-1-world-championship-1950-202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843808" y="2204864"/>
            <a:ext cx="5961185" cy="2099568"/>
          </a:xfrm>
        </p:spPr>
        <p:txBody>
          <a:bodyPr>
            <a:normAutofit/>
          </a:bodyPr>
          <a:lstStyle/>
          <a:p>
            <a:r>
              <a:rPr lang="it-IT" sz="4400" dirty="0" smtClean="0"/>
              <a:t>Formula 1 </a:t>
            </a:r>
            <a:br>
              <a:rPr lang="it-IT" sz="4400" dirty="0" smtClean="0"/>
            </a:br>
            <a:r>
              <a:rPr lang="it-IT" sz="4400" dirty="0" smtClean="0"/>
              <a:t>Driver </a:t>
            </a:r>
            <a:r>
              <a:rPr lang="it-IT" sz="4400" dirty="0" err="1" smtClean="0"/>
              <a:t>Analyser</a:t>
            </a:r>
            <a:r>
              <a:rPr lang="it-IT" sz="4400" dirty="0" smtClean="0"/>
              <a:t/>
            </a:r>
            <a:br>
              <a:rPr lang="it-IT" sz="4400" dirty="0" smtClean="0"/>
            </a:br>
            <a:r>
              <a:rPr lang="it-IT" sz="2000" dirty="0" smtClean="0"/>
              <a:t>A </a:t>
            </a:r>
            <a:r>
              <a:rPr lang="it-IT" sz="2000" dirty="0" err="1" smtClean="0"/>
              <a:t>Visual</a:t>
            </a:r>
            <a:r>
              <a:rPr lang="it-IT" sz="2000" dirty="0" smtClean="0"/>
              <a:t> </a:t>
            </a:r>
            <a:r>
              <a:rPr lang="it-IT" sz="2000" dirty="0" err="1" smtClean="0"/>
              <a:t>Analytics</a:t>
            </a:r>
            <a:r>
              <a:rPr lang="it-IT" sz="2000" dirty="0" smtClean="0"/>
              <a:t> Project</a:t>
            </a:r>
            <a:endParaRPr lang="it-IT" sz="2000" dirty="0"/>
          </a:p>
        </p:txBody>
      </p:sp>
      <p:sp>
        <p:nvSpPr>
          <p:cNvPr id="3" name="Sottotitolo 2"/>
          <p:cNvSpPr>
            <a:spLocks noGrp="1"/>
          </p:cNvSpPr>
          <p:nvPr>
            <p:ph type="subTitle" idx="1"/>
          </p:nvPr>
        </p:nvSpPr>
        <p:spPr>
          <a:xfrm>
            <a:off x="1691680" y="6030119"/>
            <a:ext cx="5961185" cy="1655762"/>
          </a:xfrm>
        </p:spPr>
        <p:txBody>
          <a:bodyPr>
            <a:normAutofit/>
          </a:bodyPr>
          <a:lstStyle/>
          <a:p>
            <a:r>
              <a:rPr lang="it-IT" sz="1800" dirty="0" smtClean="0"/>
              <a:t>Luca </a:t>
            </a:r>
            <a:r>
              <a:rPr lang="it-IT" sz="1800" dirty="0" err="1" smtClean="0"/>
              <a:t>Sannino</a:t>
            </a:r>
            <a:r>
              <a:rPr lang="it-IT" sz="1800" dirty="0" smtClean="0"/>
              <a:t> 1542194</a:t>
            </a:r>
            <a:endParaRPr lang="it-IT"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smtClean="0"/>
              <a:t>The Source </a:t>
            </a:r>
            <a:r>
              <a:rPr lang="it-IT" dirty="0" err="1" smtClean="0"/>
              <a:t>Dataset</a:t>
            </a:r>
            <a:endParaRPr lang="it-IT" dirty="0"/>
          </a:p>
        </p:txBody>
      </p:sp>
      <p:sp>
        <p:nvSpPr>
          <p:cNvPr id="3" name="Segnaposto contenuto 2"/>
          <p:cNvSpPr>
            <a:spLocks noGrp="1"/>
          </p:cNvSpPr>
          <p:nvPr>
            <p:ph idx="1"/>
          </p:nvPr>
        </p:nvSpPr>
        <p:spPr>
          <a:xfrm>
            <a:off x="611560" y="836712"/>
            <a:ext cx="7886700" cy="1224136"/>
          </a:xfrm>
        </p:spPr>
        <p:txBody>
          <a:bodyPr>
            <a:normAutofit/>
          </a:bodyPr>
          <a:lstStyle/>
          <a:p>
            <a:r>
              <a:rPr lang="it-IT" sz="2400" dirty="0" err="1" smtClean="0"/>
              <a:t>Then</a:t>
            </a:r>
            <a:r>
              <a:rPr lang="it-IT" sz="2400" dirty="0" smtClean="0"/>
              <a:t> I </a:t>
            </a:r>
            <a:r>
              <a:rPr lang="it-IT" sz="2400" dirty="0" err="1" smtClean="0"/>
              <a:t>used</a:t>
            </a:r>
            <a:r>
              <a:rPr lang="it-IT" sz="2400" dirty="0" smtClean="0"/>
              <a:t> </a:t>
            </a:r>
            <a:r>
              <a:rPr lang="it-IT" sz="2400" dirty="0" err="1" smtClean="0"/>
              <a:t>Talend</a:t>
            </a:r>
            <a:r>
              <a:rPr lang="it-IT" sz="2400" dirty="0" smtClean="0"/>
              <a:t> Open Studio </a:t>
            </a:r>
            <a:r>
              <a:rPr lang="it-IT" sz="2400" dirty="0" err="1" smtClean="0"/>
              <a:t>to</a:t>
            </a:r>
            <a:r>
              <a:rPr lang="it-IT" sz="2400" dirty="0" smtClean="0"/>
              <a:t> </a:t>
            </a:r>
            <a:r>
              <a:rPr lang="it-IT" sz="2400" dirty="0" err="1" smtClean="0"/>
              <a:t>apply</a:t>
            </a:r>
            <a:r>
              <a:rPr lang="it-IT" sz="2400" dirty="0" smtClean="0"/>
              <a:t> </a:t>
            </a:r>
            <a:r>
              <a:rPr lang="it-IT" sz="2400" dirty="0" err="1" smtClean="0"/>
              <a:t>those</a:t>
            </a:r>
            <a:r>
              <a:rPr lang="it-IT" sz="2400" dirty="0" smtClean="0"/>
              <a:t> GAV </a:t>
            </a:r>
            <a:r>
              <a:rPr lang="it-IT" sz="2400" dirty="0" err="1" smtClean="0"/>
              <a:t>mappings</a:t>
            </a:r>
            <a:r>
              <a:rPr lang="it-IT" sz="2400" dirty="0" smtClean="0"/>
              <a:t> and </a:t>
            </a:r>
            <a:r>
              <a:rPr lang="it-IT" sz="2400" dirty="0" err="1" smtClean="0"/>
              <a:t>finally</a:t>
            </a:r>
            <a:r>
              <a:rPr lang="it-IT" sz="2400" dirty="0" smtClean="0"/>
              <a:t> </a:t>
            </a:r>
            <a:r>
              <a:rPr lang="it-IT" sz="2400" dirty="0" err="1" smtClean="0"/>
              <a:t>obtain</a:t>
            </a:r>
            <a:r>
              <a:rPr lang="it-IT" sz="2400" dirty="0" smtClean="0"/>
              <a:t> a ‘</a:t>
            </a:r>
            <a:r>
              <a:rPr lang="it-IT" sz="2400" dirty="0" err="1" smtClean="0"/>
              <a:t>friendlier</a:t>
            </a:r>
            <a:r>
              <a:rPr lang="it-IT" sz="2400" dirty="0" smtClean="0"/>
              <a:t>’ and </a:t>
            </a:r>
            <a:r>
              <a:rPr lang="it-IT" sz="2400" dirty="0" err="1" smtClean="0"/>
              <a:t>focused</a:t>
            </a:r>
            <a:r>
              <a:rPr lang="it-IT" sz="2400" dirty="0" smtClean="0"/>
              <a:t> </a:t>
            </a:r>
            <a:r>
              <a:rPr lang="it-IT" sz="2400" dirty="0" err="1" smtClean="0"/>
              <a:t>version</a:t>
            </a:r>
            <a:r>
              <a:rPr lang="it-IT" sz="2400" dirty="0" smtClean="0"/>
              <a:t> </a:t>
            </a:r>
            <a:r>
              <a:rPr lang="it-IT" sz="2400" dirty="0" err="1" smtClean="0"/>
              <a:t>of</a:t>
            </a:r>
            <a:r>
              <a:rPr lang="it-IT" sz="2400" dirty="0" smtClean="0"/>
              <a:t> the </a:t>
            </a:r>
            <a:r>
              <a:rPr lang="it-IT" sz="2400" dirty="0" err="1" smtClean="0"/>
              <a:t>starting</a:t>
            </a:r>
            <a:r>
              <a:rPr lang="it-IT" sz="2400" dirty="0" smtClean="0"/>
              <a:t> </a:t>
            </a:r>
            <a:r>
              <a:rPr lang="it-IT" sz="2400" dirty="0" err="1" smtClean="0"/>
              <a:t>dataset</a:t>
            </a:r>
            <a:r>
              <a:rPr lang="it-IT" sz="2400" dirty="0" smtClean="0"/>
              <a:t>.</a:t>
            </a:r>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7" name="Immagine 6" descr="Talend1.png"/>
          <p:cNvPicPr>
            <a:picLocks noChangeAspect="1"/>
          </p:cNvPicPr>
          <p:nvPr/>
        </p:nvPicPr>
        <p:blipFill>
          <a:blip r:embed="rId2" cstate="print"/>
          <a:stretch>
            <a:fillRect/>
          </a:stretch>
        </p:blipFill>
        <p:spPr>
          <a:xfrm>
            <a:off x="755576" y="2996952"/>
            <a:ext cx="4248472" cy="2601993"/>
          </a:xfrm>
          <a:prstGeom prst="rect">
            <a:avLst/>
          </a:prstGeom>
          <a:ln w="12700">
            <a:solidFill>
              <a:schemeClr val="tx1"/>
            </a:solidFill>
          </a:ln>
        </p:spPr>
      </p:pic>
      <p:pic>
        <p:nvPicPr>
          <p:cNvPr id="8" name="Immagine 7" descr="Talend2.png"/>
          <p:cNvPicPr>
            <a:picLocks noChangeAspect="1"/>
          </p:cNvPicPr>
          <p:nvPr/>
        </p:nvPicPr>
        <p:blipFill>
          <a:blip r:embed="rId3" cstate="print"/>
          <a:stretch>
            <a:fillRect/>
          </a:stretch>
        </p:blipFill>
        <p:spPr>
          <a:xfrm>
            <a:off x="4139952" y="2060848"/>
            <a:ext cx="4248472" cy="2592288"/>
          </a:xfrm>
          <a:prstGeom prst="rect">
            <a:avLst/>
          </a:prstGeom>
          <a:ln w="12700">
            <a:solidFill>
              <a:schemeClr val="tx1"/>
            </a:solidFill>
          </a:ln>
        </p:spPr>
      </p:pic>
      <p:pic>
        <p:nvPicPr>
          <p:cNvPr id="9" name="Immagine 8" descr="tuplesIntegrated.png"/>
          <p:cNvPicPr>
            <a:picLocks noChangeAspect="1"/>
          </p:cNvPicPr>
          <p:nvPr/>
        </p:nvPicPr>
        <p:blipFill>
          <a:blip r:embed="rId4" cstate="print"/>
          <a:stretch>
            <a:fillRect/>
          </a:stretch>
        </p:blipFill>
        <p:spPr>
          <a:xfrm>
            <a:off x="2411760" y="3429000"/>
            <a:ext cx="5616624" cy="2304256"/>
          </a:xfrm>
          <a:prstGeom prst="rect">
            <a:avLst/>
          </a:prstGeom>
          <a:ln w="12700">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Visualizations</a:t>
            </a:r>
            <a:endParaRPr lang="it-IT" dirty="0"/>
          </a:p>
        </p:txBody>
      </p:sp>
      <p:sp>
        <p:nvSpPr>
          <p:cNvPr id="3" name="Segnaposto contenuto 2"/>
          <p:cNvSpPr>
            <a:spLocks noGrp="1"/>
          </p:cNvSpPr>
          <p:nvPr>
            <p:ph idx="1"/>
          </p:nvPr>
        </p:nvSpPr>
        <p:spPr>
          <a:xfrm>
            <a:off x="611560" y="1052736"/>
            <a:ext cx="7886700" cy="4968552"/>
          </a:xfrm>
        </p:spPr>
        <p:txBody>
          <a:bodyPr>
            <a:normAutofit lnSpcReduction="10000"/>
          </a:bodyPr>
          <a:lstStyle/>
          <a:p>
            <a:r>
              <a:rPr lang="it-IT" dirty="0" smtClean="0"/>
              <a:t>The </a:t>
            </a:r>
            <a:r>
              <a:rPr lang="it-IT" dirty="0" err="1" smtClean="0"/>
              <a:t>visualizations</a:t>
            </a:r>
            <a:r>
              <a:rPr lang="it-IT" dirty="0" smtClean="0"/>
              <a:t> </a:t>
            </a:r>
            <a:r>
              <a:rPr lang="en-US" dirty="0" smtClean="0"/>
              <a:t>focus on the aspects of a driver’s career that are of particular interest, like points achieved, results against their teammates, DNFs and consistency of their placements</a:t>
            </a:r>
            <a:r>
              <a:rPr lang="en-US" b="1" dirty="0" smtClean="0"/>
              <a:t>.</a:t>
            </a:r>
          </a:p>
          <a:p>
            <a:r>
              <a:rPr lang="en-US" dirty="0" smtClean="0"/>
              <a:t>In short they are meant to answer the questions asked in that list discussed previously.</a:t>
            </a:r>
            <a:endParaRPr lang="it-IT" dirty="0" smtClean="0"/>
          </a:p>
          <a:p>
            <a:r>
              <a:rPr lang="en-US" dirty="0" smtClean="0"/>
              <a:t>Such visualizations include bar graphs, lollipop charts, box plots and scatter plots on multidimensional data achieved through PCA.</a:t>
            </a:r>
            <a:endParaRPr lang="it-IT" dirty="0" smtClean="0"/>
          </a:p>
          <a:p>
            <a:r>
              <a:rPr lang="it-IT" dirty="0" err="1" smtClean="0"/>
              <a:t>They</a:t>
            </a:r>
            <a:r>
              <a:rPr lang="it-IT" dirty="0" smtClean="0"/>
              <a:t> </a:t>
            </a:r>
            <a:r>
              <a:rPr lang="it-IT" dirty="0" err="1" smtClean="0"/>
              <a:t>also</a:t>
            </a:r>
            <a:r>
              <a:rPr lang="it-IT" dirty="0" smtClean="0"/>
              <a:t> are </a:t>
            </a:r>
            <a:r>
              <a:rPr lang="it-IT" dirty="0" err="1" smtClean="0"/>
              <a:t>interactive</a:t>
            </a:r>
            <a:r>
              <a:rPr lang="it-IT" dirty="0" smtClean="0"/>
              <a:t> and </a:t>
            </a:r>
            <a:r>
              <a:rPr lang="it-IT" dirty="0" err="1" smtClean="0"/>
              <a:t>synchronized</a:t>
            </a:r>
            <a:r>
              <a:rPr lang="it-IT" dirty="0" smtClean="0"/>
              <a:t> </a:t>
            </a:r>
            <a:r>
              <a:rPr lang="it-IT" dirty="0" err="1" smtClean="0"/>
              <a:t>between</a:t>
            </a:r>
            <a:r>
              <a:rPr lang="it-IT" dirty="0" smtClean="0"/>
              <a:t> </a:t>
            </a:r>
            <a:r>
              <a:rPr lang="it-IT" dirty="0" err="1" smtClean="0"/>
              <a:t>each</a:t>
            </a:r>
            <a:r>
              <a:rPr lang="it-IT" dirty="0" smtClean="0"/>
              <a:t> </a:t>
            </a:r>
            <a:r>
              <a:rPr lang="it-IT" dirty="0" err="1" smtClean="0"/>
              <a:t>other</a:t>
            </a:r>
            <a:r>
              <a:rPr lang="it-IT" dirty="0" smtClean="0"/>
              <a:t>.</a:t>
            </a:r>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Points</a:t>
            </a:r>
            <a:r>
              <a:rPr lang="it-IT" dirty="0" smtClean="0"/>
              <a:t> Per </a:t>
            </a:r>
            <a:r>
              <a:rPr lang="it-IT" dirty="0" err="1" smtClean="0"/>
              <a:t>Season</a:t>
            </a:r>
            <a:endParaRPr lang="it-IT" dirty="0"/>
          </a:p>
        </p:txBody>
      </p:sp>
      <p:sp>
        <p:nvSpPr>
          <p:cNvPr id="3" name="Segnaposto contenuto 2"/>
          <p:cNvSpPr>
            <a:spLocks noGrp="1"/>
          </p:cNvSpPr>
          <p:nvPr>
            <p:ph idx="1"/>
          </p:nvPr>
        </p:nvSpPr>
        <p:spPr>
          <a:xfrm>
            <a:off x="611560" y="1340768"/>
            <a:ext cx="7886700" cy="4968552"/>
          </a:xfrm>
        </p:spPr>
        <p:txBody>
          <a:bodyPr>
            <a:normAutofit/>
          </a:bodyPr>
          <a:lstStyle/>
          <a:p>
            <a:r>
              <a:rPr lang="en-US" dirty="0" smtClean="0"/>
              <a:t>This is a bar graph where every bar represents the points achieved by the driver across each year of his career.</a:t>
            </a:r>
            <a:endParaRPr lang="it-IT" dirty="0" smtClean="0"/>
          </a:p>
          <a:p>
            <a:r>
              <a:rPr lang="en-US" dirty="0" smtClean="0"/>
              <a:t>The bars are also colored, so that the user knows the constructors they are associated with thanks to a legend that is near the graph.</a:t>
            </a:r>
          </a:p>
          <a:p>
            <a:r>
              <a:rPr lang="en-US" dirty="0" smtClean="0"/>
              <a:t>If a pilot has driven for more constructors in the same year, then the bars are stacked on top of each other.</a:t>
            </a:r>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Points</a:t>
            </a:r>
            <a:r>
              <a:rPr lang="it-IT" dirty="0" smtClean="0"/>
              <a:t> Per </a:t>
            </a:r>
            <a:r>
              <a:rPr lang="it-IT" dirty="0" err="1" smtClean="0"/>
              <a:t>Season</a:t>
            </a:r>
            <a:endParaRPr lang="it-IT" dirty="0"/>
          </a:p>
        </p:txBody>
      </p:sp>
      <p:pic>
        <p:nvPicPr>
          <p:cNvPr id="4" name="Immagine 3" descr="Points.png"/>
          <p:cNvPicPr>
            <a:picLocks noChangeAspect="1"/>
          </p:cNvPicPr>
          <p:nvPr/>
        </p:nvPicPr>
        <p:blipFill>
          <a:blip r:embed="rId2" cstate="print"/>
          <a:stretch>
            <a:fillRect/>
          </a:stretch>
        </p:blipFill>
        <p:spPr>
          <a:xfrm>
            <a:off x="323528" y="1052736"/>
            <a:ext cx="8558731" cy="3707937"/>
          </a:xfrm>
          <a:prstGeom prst="rect">
            <a:avLst/>
          </a:prstGeom>
        </p:spPr>
      </p:pic>
      <p:sp>
        <p:nvSpPr>
          <p:cNvPr id="6" name="Rettangolo 5"/>
          <p:cNvSpPr/>
          <p:nvPr/>
        </p:nvSpPr>
        <p:spPr>
          <a:xfrm>
            <a:off x="1475656" y="5301208"/>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switch</a:t>
            </a:r>
            <a:r>
              <a:rPr lang="it-IT" dirty="0" smtClean="0">
                <a:solidFill>
                  <a:schemeClr val="tx1"/>
                </a:solidFill>
              </a:rPr>
              <a:t> </a:t>
            </a:r>
            <a:r>
              <a:rPr lang="it-IT" dirty="0" err="1" smtClean="0">
                <a:solidFill>
                  <a:schemeClr val="tx1"/>
                </a:solidFill>
              </a:rPr>
              <a:t>between</a:t>
            </a:r>
            <a:r>
              <a:rPr lang="it-IT" dirty="0" smtClean="0">
                <a:solidFill>
                  <a:schemeClr val="tx1"/>
                </a:solidFill>
              </a:rPr>
              <a:t> </a:t>
            </a:r>
            <a:r>
              <a:rPr lang="it-IT" dirty="0" err="1" smtClean="0">
                <a:solidFill>
                  <a:schemeClr val="tx1"/>
                </a:solidFill>
              </a:rPr>
              <a:t>two</a:t>
            </a:r>
            <a:r>
              <a:rPr lang="it-IT" dirty="0" smtClean="0">
                <a:solidFill>
                  <a:schemeClr val="tx1"/>
                </a:solidFill>
              </a:rPr>
              <a:t> </a:t>
            </a:r>
            <a:r>
              <a:rPr lang="it-IT" dirty="0" err="1" smtClean="0">
                <a:solidFill>
                  <a:schemeClr val="tx1"/>
                </a:solidFill>
              </a:rPr>
              <a:t>units</a:t>
            </a:r>
            <a:r>
              <a:rPr lang="it-IT" dirty="0" smtClean="0">
                <a:solidFill>
                  <a:schemeClr val="tx1"/>
                </a:solidFill>
              </a:rPr>
              <a:t> </a:t>
            </a:r>
            <a:r>
              <a:rPr lang="it-IT" dirty="0" err="1" smtClean="0">
                <a:solidFill>
                  <a:schemeClr val="tx1"/>
                </a:solidFill>
              </a:rPr>
              <a:t>of</a:t>
            </a:r>
            <a:r>
              <a:rPr lang="it-IT" dirty="0" smtClean="0">
                <a:solidFill>
                  <a:schemeClr val="tx1"/>
                </a:solidFill>
              </a:rPr>
              <a:t> </a:t>
            </a:r>
            <a:r>
              <a:rPr lang="it-IT" dirty="0" err="1" smtClean="0">
                <a:solidFill>
                  <a:schemeClr val="tx1"/>
                </a:solidFill>
              </a:rPr>
              <a:t>measures</a:t>
            </a:r>
            <a:endParaRPr lang="it-IT" dirty="0">
              <a:solidFill>
                <a:schemeClr val="tx1"/>
              </a:solidFill>
            </a:endParaRPr>
          </a:p>
        </p:txBody>
      </p:sp>
      <p:cxnSp>
        <p:nvCxnSpPr>
          <p:cNvPr id="8" name="Connettore 2 7"/>
          <p:cNvCxnSpPr/>
          <p:nvPr/>
        </p:nvCxnSpPr>
        <p:spPr>
          <a:xfrm flipH="1" flipV="1">
            <a:off x="2267744" y="4725144"/>
            <a:ext cx="360040" cy="5760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ttangolo 8"/>
          <p:cNvSpPr/>
          <p:nvPr/>
        </p:nvSpPr>
        <p:spPr>
          <a:xfrm>
            <a:off x="6444208" y="2780928"/>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can </a:t>
            </a:r>
            <a:r>
              <a:rPr lang="it-IT" dirty="0" err="1" smtClean="0">
                <a:solidFill>
                  <a:schemeClr val="tx1"/>
                </a:solidFill>
              </a:rPr>
              <a:t>filter</a:t>
            </a:r>
            <a:r>
              <a:rPr lang="it-IT" dirty="0" smtClean="0">
                <a:solidFill>
                  <a:schemeClr val="tx1"/>
                </a:solidFill>
              </a:rPr>
              <a:t> off </a:t>
            </a:r>
            <a:r>
              <a:rPr lang="it-IT" dirty="0" err="1" smtClean="0">
                <a:solidFill>
                  <a:schemeClr val="tx1"/>
                </a:solidFill>
              </a:rPr>
              <a:t>constructors</a:t>
            </a:r>
            <a:r>
              <a:rPr lang="it-IT" dirty="0" smtClean="0">
                <a:solidFill>
                  <a:schemeClr val="tx1"/>
                </a:solidFill>
              </a:rPr>
              <a:t> </a:t>
            </a:r>
            <a:r>
              <a:rPr lang="it-IT" dirty="0" err="1" smtClean="0">
                <a:solidFill>
                  <a:schemeClr val="tx1"/>
                </a:solidFill>
              </a:rPr>
              <a:t>by</a:t>
            </a:r>
            <a:r>
              <a:rPr lang="it-IT" dirty="0" smtClean="0">
                <a:solidFill>
                  <a:schemeClr val="tx1"/>
                </a:solidFill>
              </a:rPr>
              <a:t> </a:t>
            </a:r>
            <a:r>
              <a:rPr lang="it-IT" dirty="0" err="1" smtClean="0">
                <a:solidFill>
                  <a:schemeClr val="tx1"/>
                </a:solidFill>
              </a:rPr>
              <a:t>using</a:t>
            </a:r>
            <a:r>
              <a:rPr lang="it-IT" dirty="0" smtClean="0">
                <a:solidFill>
                  <a:schemeClr val="tx1"/>
                </a:solidFill>
              </a:rPr>
              <a:t> the </a:t>
            </a:r>
            <a:r>
              <a:rPr lang="it-IT" dirty="0" err="1" smtClean="0">
                <a:solidFill>
                  <a:schemeClr val="tx1"/>
                </a:solidFill>
              </a:rPr>
              <a:t>legend</a:t>
            </a:r>
            <a:endParaRPr lang="it-IT" dirty="0">
              <a:solidFill>
                <a:schemeClr val="tx1"/>
              </a:solidFill>
            </a:endParaRPr>
          </a:p>
        </p:txBody>
      </p:sp>
      <p:cxnSp>
        <p:nvCxnSpPr>
          <p:cNvPr id="10" name="Connettore 2 9"/>
          <p:cNvCxnSpPr/>
          <p:nvPr/>
        </p:nvCxnSpPr>
        <p:spPr>
          <a:xfrm flipV="1">
            <a:off x="6732240" y="1484784"/>
            <a:ext cx="576064" cy="129614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ttangolo 12"/>
          <p:cNvSpPr/>
          <p:nvPr/>
        </p:nvSpPr>
        <p:spPr>
          <a:xfrm>
            <a:off x="4644008" y="5445224"/>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calculate</a:t>
            </a:r>
            <a:r>
              <a:rPr lang="it-IT" dirty="0" smtClean="0">
                <a:solidFill>
                  <a:schemeClr val="tx1"/>
                </a:solidFill>
              </a:rPr>
              <a:t> </a:t>
            </a:r>
            <a:r>
              <a:rPr lang="it-IT" dirty="0" err="1" smtClean="0">
                <a:solidFill>
                  <a:schemeClr val="tx1"/>
                </a:solidFill>
              </a:rPr>
              <a:t>new</a:t>
            </a:r>
            <a:r>
              <a:rPr lang="it-IT" dirty="0" smtClean="0">
                <a:solidFill>
                  <a:schemeClr val="tx1"/>
                </a:solidFill>
              </a:rPr>
              <a:t> </a:t>
            </a:r>
            <a:r>
              <a:rPr lang="it-IT" dirty="0" err="1" smtClean="0">
                <a:solidFill>
                  <a:schemeClr val="tx1"/>
                </a:solidFill>
              </a:rPr>
              <a:t>means</a:t>
            </a:r>
            <a:r>
              <a:rPr lang="it-IT" dirty="0" smtClean="0">
                <a:solidFill>
                  <a:schemeClr val="tx1"/>
                </a:solidFill>
              </a:rPr>
              <a:t> </a:t>
            </a:r>
            <a:r>
              <a:rPr lang="it-IT" dirty="0" err="1" smtClean="0">
                <a:solidFill>
                  <a:schemeClr val="tx1"/>
                </a:solidFill>
              </a:rPr>
              <a:t>by</a:t>
            </a:r>
            <a:r>
              <a:rPr lang="it-IT" dirty="0" smtClean="0">
                <a:solidFill>
                  <a:schemeClr val="tx1"/>
                </a:solidFill>
              </a:rPr>
              <a:t> </a:t>
            </a:r>
            <a:r>
              <a:rPr lang="it-IT" dirty="0" err="1" smtClean="0">
                <a:solidFill>
                  <a:schemeClr val="tx1"/>
                </a:solidFill>
              </a:rPr>
              <a:t>clicking</a:t>
            </a:r>
            <a:r>
              <a:rPr lang="it-IT" dirty="0" smtClean="0">
                <a:solidFill>
                  <a:schemeClr val="tx1"/>
                </a:solidFill>
              </a:rPr>
              <a:t> on the </a:t>
            </a:r>
            <a:r>
              <a:rPr lang="it-IT" dirty="0" err="1" smtClean="0">
                <a:solidFill>
                  <a:schemeClr val="tx1"/>
                </a:solidFill>
              </a:rPr>
              <a:t>bars</a:t>
            </a:r>
            <a:endParaRPr lang="it-IT" dirty="0">
              <a:solidFill>
                <a:schemeClr val="tx1"/>
              </a:solidFill>
            </a:endParaRPr>
          </a:p>
        </p:txBody>
      </p:sp>
      <p:cxnSp>
        <p:nvCxnSpPr>
          <p:cNvPr id="17" name="Connettore 2 16"/>
          <p:cNvCxnSpPr/>
          <p:nvPr/>
        </p:nvCxnSpPr>
        <p:spPr>
          <a:xfrm flipH="1" flipV="1">
            <a:off x="4860032" y="3140968"/>
            <a:ext cx="576064" cy="23042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Rettangolo 18"/>
          <p:cNvSpPr/>
          <p:nvPr/>
        </p:nvSpPr>
        <p:spPr>
          <a:xfrm>
            <a:off x="755576" y="836712"/>
            <a:ext cx="2664296" cy="100811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highlight</a:t>
            </a:r>
            <a:r>
              <a:rPr lang="it-IT" dirty="0" smtClean="0">
                <a:solidFill>
                  <a:schemeClr val="tx1"/>
                </a:solidFill>
              </a:rPr>
              <a:t> </a:t>
            </a:r>
            <a:r>
              <a:rPr lang="it-IT" dirty="0" err="1" smtClean="0">
                <a:solidFill>
                  <a:schemeClr val="tx1"/>
                </a:solidFill>
              </a:rPr>
              <a:t>bars</a:t>
            </a:r>
            <a:r>
              <a:rPr lang="it-IT" dirty="0" smtClean="0">
                <a:solidFill>
                  <a:schemeClr val="tx1"/>
                </a:solidFill>
              </a:rPr>
              <a:t> </a:t>
            </a:r>
            <a:r>
              <a:rPr lang="it-IT" dirty="0" err="1" smtClean="0">
                <a:solidFill>
                  <a:schemeClr val="tx1"/>
                </a:solidFill>
              </a:rPr>
              <a:t>by</a:t>
            </a:r>
            <a:r>
              <a:rPr lang="it-IT" dirty="0" smtClean="0">
                <a:solidFill>
                  <a:schemeClr val="tx1"/>
                </a:solidFill>
              </a:rPr>
              <a:t> </a:t>
            </a:r>
            <a:r>
              <a:rPr lang="it-IT" dirty="0" err="1" smtClean="0">
                <a:solidFill>
                  <a:schemeClr val="tx1"/>
                </a:solidFill>
              </a:rPr>
              <a:t>hovering</a:t>
            </a:r>
            <a:r>
              <a:rPr lang="it-IT" dirty="0" smtClean="0">
                <a:solidFill>
                  <a:schemeClr val="tx1"/>
                </a:solidFill>
              </a:rPr>
              <a:t> the mouse on </a:t>
            </a:r>
            <a:r>
              <a:rPr lang="it-IT" dirty="0" err="1" smtClean="0">
                <a:solidFill>
                  <a:schemeClr val="tx1"/>
                </a:solidFill>
              </a:rPr>
              <a:t>them</a:t>
            </a:r>
            <a:r>
              <a:rPr lang="it-IT" dirty="0" smtClean="0">
                <a:solidFill>
                  <a:schemeClr val="tx1"/>
                </a:solidFill>
              </a:rPr>
              <a:t> or the </a:t>
            </a:r>
            <a:r>
              <a:rPr lang="it-IT" dirty="0" err="1" smtClean="0">
                <a:solidFill>
                  <a:schemeClr val="tx1"/>
                </a:solidFill>
              </a:rPr>
              <a:t>legend</a:t>
            </a:r>
            <a:r>
              <a:rPr lang="it-IT" dirty="0" smtClean="0">
                <a:solidFill>
                  <a:schemeClr val="tx1"/>
                </a:solidFill>
              </a:rPr>
              <a:t> </a:t>
            </a:r>
            <a:endParaRPr lang="it-IT" dirty="0">
              <a:solidFill>
                <a:schemeClr val="tx1"/>
              </a:solidFill>
            </a:endParaRPr>
          </a:p>
        </p:txBody>
      </p:sp>
      <p:cxnSp>
        <p:nvCxnSpPr>
          <p:cNvPr id="20" name="Connettore 2 19"/>
          <p:cNvCxnSpPr>
            <a:stCxn id="19" idx="2"/>
          </p:cNvCxnSpPr>
          <p:nvPr/>
        </p:nvCxnSpPr>
        <p:spPr>
          <a:xfrm>
            <a:off x="2087724" y="1844824"/>
            <a:ext cx="396044" cy="5760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Connettore 2 23"/>
          <p:cNvCxnSpPr/>
          <p:nvPr/>
        </p:nvCxnSpPr>
        <p:spPr>
          <a:xfrm flipV="1">
            <a:off x="3419872" y="1484784"/>
            <a:ext cx="3744416" cy="7200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Points</a:t>
            </a:r>
            <a:r>
              <a:rPr lang="it-IT" dirty="0" smtClean="0"/>
              <a:t> Per </a:t>
            </a:r>
            <a:r>
              <a:rPr lang="it-IT" dirty="0" err="1" smtClean="0"/>
              <a:t>Season</a:t>
            </a:r>
            <a:endParaRPr lang="it-IT" dirty="0"/>
          </a:p>
        </p:txBody>
      </p:sp>
      <p:sp>
        <p:nvSpPr>
          <p:cNvPr id="3" name="Segnaposto contenuto 2"/>
          <p:cNvSpPr>
            <a:spLocks noGrp="1"/>
          </p:cNvSpPr>
          <p:nvPr>
            <p:ph idx="1"/>
          </p:nvPr>
        </p:nvSpPr>
        <p:spPr>
          <a:xfrm>
            <a:off x="611560" y="1340768"/>
            <a:ext cx="7886700" cy="4968552"/>
          </a:xfrm>
        </p:spPr>
        <p:txBody>
          <a:bodyPr>
            <a:normAutofit/>
          </a:bodyPr>
          <a:lstStyle/>
          <a:p>
            <a:r>
              <a:rPr lang="en-US" dirty="0" smtClean="0"/>
              <a:t>I think this visualization is useful because it gives a quick overview of where the driver was at the peak of his career, and where at the bottom.</a:t>
            </a:r>
          </a:p>
          <a:p>
            <a:r>
              <a:rPr lang="en-US" dirty="0" smtClean="0"/>
              <a:t>In this way, by interacting with the legend, the user can entirely focus only on those stretches of time under particular constructors that caught their eye, filtering out from this chart and all of the others information that may be considered useless or superfluous at the task at hand.</a:t>
            </a:r>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Comparisons</a:t>
            </a:r>
            <a:r>
              <a:rPr lang="it-IT" dirty="0" smtClean="0"/>
              <a:t> </a:t>
            </a:r>
            <a:r>
              <a:rPr lang="it-IT" dirty="0" err="1" smtClean="0"/>
              <a:t>Against</a:t>
            </a:r>
            <a:r>
              <a:rPr lang="it-IT" dirty="0" smtClean="0"/>
              <a:t> </a:t>
            </a:r>
            <a:r>
              <a:rPr lang="it-IT" dirty="0" err="1" smtClean="0"/>
              <a:t>Teammates</a:t>
            </a:r>
            <a:endParaRPr lang="it-IT" dirty="0"/>
          </a:p>
        </p:txBody>
      </p:sp>
      <p:sp>
        <p:nvSpPr>
          <p:cNvPr id="3" name="Segnaposto contenuto 2"/>
          <p:cNvSpPr>
            <a:spLocks noGrp="1"/>
          </p:cNvSpPr>
          <p:nvPr>
            <p:ph idx="1"/>
          </p:nvPr>
        </p:nvSpPr>
        <p:spPr>
          <a:xfrm>
            <a:off x="611560" y="908720"/>
            <a:ext cx="7886700" cy="4968552"/>
          </a:xfrm>
        </p:spPr>
        <p:txBody>
          <a:bodyPr>
            <a:normAutofit fontScale="92500" lnSpcReduction="10000"/>
          </a:bodyPr>
          <a:lstStyle/>
          <a:p>
            <a:r>
              <a:rPr lang="en-US" dirty="0" smtClean="0"/>
              <a:t>This is a diverging bar chart where all the bars above represent the number of wins of the selected driver against his teammates across all the years of his career, while the bottom bars represent the losses. </a:t>
            </a:r>
          </a:p>
          <a:p>
            <a:r>
              <a:rPr lang="en-US" dirty="0" smtClean="0"/>
              <a:t>Winning against a teammate means placing above him in an event, no matter the position, while losing means the opposite.</a:t>
            </a:r>
          </a:p>
          <a:p>
            <a:r>
              <a:rPr lang="en-US" dirty="0" smtClean="0"/>
              <a:t>It is possible to switch between wins in races and qualifying, or to visualize just the differences in points achieved.</a:t>
            </a:r>
          </a:p>
          <a:p>
            <a:r>
              <a:rPr lang="en-US" dirty="0" smtClean="0"/>
              <a:t>The bottom bars are colored as well, so that the user can check which teammates are being represented on the legend.</a:t>
            </a:r>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Comparisons</a:t>
            </a:r>
            <a:r>
              <a:rPr lang="it-IT" dirty="0" smtClean="0"/>
              <a:t> </a:t>
            </a:r>
            <a:r>
              <a:rPr lang="it-IT" dirty="0" err="1" smtClean="0"/>
              <a:t>Against</a:t>
            </a:r>
            <a:r>
              <a:rPr lang="it-IT" dirty="0" smtClean="0"/>
              <a:t> </a:t>
            </a:r>
            <a:r>
              <a:rPr lang="it-IT" dirty="0" err="1" smtClean="0"/>
              <a:t>Teammates</a:t>
            </a:r>
            <a:endParaRPr lang="it-IT" dirty="0"/>
          </a:p>
        </p:txBody>
      </p:sp>
      <p:pic>
        <p:nvPicPr>
          <p:cNvPr id="4" name="Immagine 3" descr="Points.png"/>
          <p:cNvPicPr>
            <a:picLocks noChangeAspect="1"/>
          </p:cNvPicPr>
          <p:nvPr/>
        </p:nvPicPr>
        <p:blipFill>
          <a:blip r:embed="rId2" cstate="print"/>
          <a:stretch>
            <a:fillRect/>
          </a:stretch>
        </p:blipFill>
        <p:spPr>
          <a:xfrm>
            <a:off x="323528" y="1052736"/>
            <a:ext cx="8558731" cy="3707937"/>
          </a:xfrm>
          <a:prstGeom prst="rect">
            <a:avLst/>
          </a:prstGeom>
        </p:spPr>
      </p:pic>
      <p:sp>
        <p:nvSpPr>
          <p:cNvPr id="6" name="Rettangolo 5"/>
          <p:cNvSpPr/>
          <p:nvPr/>
        </p:nvSpPr>
        <p:spPr>
          <a:xfrm>
            <a:off x="1475656" y="5301208"/>
            <a:ext cx="3168352"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switch</a:t>
            </a:r>
            <a:r>
              <a:rPr lang="it-IT" dirty="0" smtClean="0">
                <a:solidFill>
                  <a:schemeClr val="tx1"/>
                </a:solidFill>
              </a:rPr>
              <a:t> </a:t>
            </a:r>
            <a:r>
              <a:rPr lang="it-IT" dirty="0" err="1" smtClean="0">
                <a:solidFill>
                  <a:schemeClr val="tx1"/>
                </a:solidFill>
              </a:rPr>
              <a:t>between</a:t>
            </a:r>
            <a:r>
              <a:rPr lang="it-IT" dirty="0" smtClean="0">
                <a:solidFill>
                  <a:schemeClr val="tx1"/>
                </a:solidFill>
              </a:rPr>
              <a:t> </a:t>
            </a:r>
            <a:r>
              <a:rPr lang="it-IT" dirty="0" err="1" smtClean="0">
                <a:solidFill>
                  <a:schemeClr val="tx1"/>
                </a:solidFill>
              </a:rPr>
              <a:t>wins</a:t>
            </a:r>
            <a:r>
              <a:rPr lang="it-IT" dirty="0" smtClean="0">
                <a:solidFill>
                  <a:schemeClr val="tx1"/>
                </a:solidFill>
              </a:rPr>
              <a:t> in </a:t>
            </a:r>
            <a:r>
              <a:rPr lang="it-IT" dirty="0" err="1" smtClean="0">
                <a:solidFill>
                  <a:schemeClr val="tx1"/>
                </a:solidFill>
              </a:rPr>
              <a:t>races</a:t>
            </a:r>
            <a:r>
              <a:rPr lang="it-IT" dirty="0" smtClean="0">
                <a:solidFill>
                  <a:schemeClr val="tx1"/>
                </a:solidFill>
              </a:rPr>
              <a:t>, </a:t>
            </a:r>
            <a:r>
              <a:rPr lang="it-IT" dirty="0" err="1" smtClean="0">
                <a:solidFill>
                  <a:schemeClr val="tx1"/>
                </a:solidFill>
              </a:rPr>
              <a:t>wins</a:t>
            </a:r>
            <a:r>
              <a:rPr lang="it-IT" dirty="0" smtClean="0">
                <a:solidFill>
                  <a:schemeClr val="tx1"/>
                </a:solidFill>
              </a:rPr>
              <a:t> in </a:t>
            </a:r>
            <a:r>
              <a:rPr lang="it-IT" dirty="0" err="1" smtClean="0">
                <a:solidFill>
                  <a:schemeClr val="tx1"/>
                </a:solidFill>
              </a:rPr>
              <a:t>qualyfing</a:t>
            </a:r>
            <a:r>
              <a:rPr lang="it-IT" dirty="0" smtClean="0">
                <a:solidFill>
                  <a:schemeClr val="tx1"/>
                </a:solidFill>
              </a:rPr>
              <a:t> or </a:t>
            </a:r>
            <a:r>
              <a:rPr lang="it-IT" dirty="0" err="1" smtClean="0">
                <a:solidFill>
                  <a:schemeClr val="tx1"/>
                </a:solidFill>
              </a:rPr>
              <a:t>points</a:t>
            </a:r>
            <a:r>
              <a:rPr lang="it-IT" dirty="0" smtClean="0">
                <a:solidFill>
                  <a:schemeClr val="tx1"/>
                </a:solidFill>
              </a:rPr>
              <a:t> in </a:t>
            </a:r>
            <a:r>
              <a:rPr lang="it-IT" dirty="0" err="1" smtClean="0">
                <a:solidFill>
                  <a:schemeClr val="tx1"/>
                </a:solidFill>
              </a:rPr>
              <a:t>races</a:t>
            </a:r>
            <a:r>
              <a:rPr lang="it-IT" dirty="0" smtClean="0">
                <a:solidFill>
                  <a:schemeClr val="tx1"/>
                </a:solidFill>
              </a:rPr>
              <a:t>.</a:t>
            </a:r>
            <a:endParaRPr lang="it-IT" dirty="0">
              <a:solidFill>
                <a:schemeClr val="tx1"/>
              </a:solidFill>
            </a:endParaRPr>
          </a:p>
        </p:txBody>
      </p:sp>
      <p:cxnSp>
        <p:nvCxnSpPr>
          <p:cNvPr id="8" name="Connettore 2 7"/>
          <p:cNvCxnSpPr/>
          <p:nvPr/>
        </p:nvCxnSpPr>
        <p:spPr>
          <a:xfrm flipH="1" flipV="1">
            <a:off x="2267744" y="4725144"/>
            <a:ext cx="360040" cy="5760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ttangolo 8"/>
          <p:cNvSpPr/>
          <p:nvPr/>
        </p:nvSpPr>
        <p:spPr>
          <a:xfrm>
            <a:off x="6300192" y="3501008"/>
            <a:ext cx="2304256" cy="172819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can </a:t>
            </a:r>
            <a:r>
              <a:rPr lang="it-IT" dirty="0" err="1" smtClean="0">
                <a:solidFill>
                  <a:schemeClr val="tx1"/>
                </a:solidFill>
              </a:rPr>
              <a:t>filter</a:t>
            </a:r>
            <a:r>
              <a:rPr lang="it-IT" dirty="0" smtClean="0">
                <a:solidFill>
                  <a:schemeClr val="tx1"/>
                </a:solidFill>
              </a:rPr>
              <a:t> off </a:t>
            </a:r>
            <a:r>
              <a:rPr lang="it-IT" dirty="0" err="1" smtClean="0">
                <a:solidFill>
                  <a:schemeClr val="tx1"/>
                </a:solidFill>
              </a:rPr>
              <a:t>teammates</a:t>
            </a:r>
            <a:r>
              <a:rPr lang="it-IT" dirty="0" smtClean="0">
                <a:solidFill>
                  <a:schemeClr val="tx1"/>
                </a:solidFill>
              </a:rPr>
              <a:t> </a:t>
            </a:r>
            <a:r>
              <a:rPr lang="it-IT" dirty="0" err="1" smtClean="0">
                <a:solidFill>
                  <a:schemeClr val="tx1"/>
                </a:solidFill>
              </a:rPr>
              <a:t>by</a:t>
            </a:r>
            <a:r>
              <a:rPr lang="it-IT" dirty="0" smtClean="0">
                <a:solidFill>
                  <a:schemeClr val="tx1"/>
                </a:solidFill>
              </a:rPr>
              <a:t> </a:t>
            </a:r>
            <a:r>
              <a:rPr lang="it-IT" dirty="0" err="1" smtClean="0">
                <a:solidFill>
                  <a:schemeClr val="tx1"/>
                </a:solidFill>
              </a:rPr>
              <a:t>using</a:t>
            </a:r>
            <a:r>
              <a:rPr lang="it-IT" dirty="0" smtClean="0">
                <a:solidFill>
                  <a:schemeClr val="tx1"/>
                </a:solidFill>
              </a:rPr>
              <a:t> the </a:t>
            </a:r>
            <a:r>
              <a:rPr lang="it-IT" dirty="0" err="1" smtClean="0">
                <a:solidFill>
                  <a:schemeClr val="tx1"/>
                </a:solidFill>
              </a:rPr>
              <a:t>legend</a:t>
            </a:r>
            <a:r>
              <a:rPr lang="it-IT" dirty="0" smtClean="0">
                <a:solidFill>
                  <a:schemeClr val="tx1"/>
                </a:solidFill>
              </a:rPr>
              <a:t>, or </a:t>
            </a:r>
            <a:r>
              <a:rPr lang="it-IT" dirty="0" err="1" smtClean="0">
                <a:solidFill>
                  <a:schemeClr val="tx1"/>
                </a:solidFill>
              </a:rPr>
              <a:t>select</a:t>
            </a:r>
            <a:r>
              <a:rPr lang="it-IT" dirty="0" smtClean="0">
                <a:solidFill>
                  <a:schemeClr val="tx1"/>
                </a:solidFill>
              </a:rPr>
              <a:t> a </a:t>
            </a:r>
            <a:r>
              <a:rPr lang="it-IT" dirty="0" err="1" smtClean="0">
                <a:solidFill>
                  <a:schemeClr val="tx1"/>
                </a:solidFill>
              </a:rPr>
              <a:t>new</a:t>
            </a:r>
            <a:r>
              <a:rPr lang="it-IT" dirty="0" smtClean="0">
                <a:solidFill>
                  <a:schemeClr val="tx1"/>
                </a:solidFill>
              </a:rPr>
              <a:t> driver </a:t>
            </a:r>
            <a:r>
              <a:rPr lang="it-IT" dirty="0" err="1" smtClean="0">
                <a:solidFill>
                  <a:schemeClr val="tx1"/>
                </a:solidFill>
              </a:rPr>
              <a:t>by</a:t>
            </a:r>
            <a:r>
              <a:rPr lang="it-IT" dirty="0" smtClean="0">
                <a:solidFill>
                  <a:schemeClr val="tx1"/>
                </a:solidFill>
              </a:rPr>
              <a:t> </a:t>
            </a:r>
            <a:r>
              <a:rPr lang="it-IT" dirty="0" err="1" smtClean="0">
                <a:solidFill>
                  <a:schemeClr val="tx1"/>
                </a:solidFill>
              </a:rPr>
              <a:t>clicking</a:t>
            </a:r>
            <a:r>
              <a:rPr lang="it-IT" dirty="0" smtClean="0">
                <a:solidFill>
                  <a:schemeClr val="tx1"/>
                </a:solidFill>
              </a:rPr>
              <a:t> on the </a:t>
            </a:r>
            <a:r>
              <a:rPr lang="it-IT" dirty="0" err="1" smtClean="0">
                <a:solidFill>
                  <a:schemeClr val="tx1"/>
                </a:solidFill>
              </a:rPr>
              <a:t>magnifiyng</a:t>
            </a:r>
            <a:r>
              <a:rPr lang="it-IT" dirty="0" smtClean="0">
                <a:solidFill>
                  <a:schemeClr val="tx1"/>
                </a:solidFill>
              </a:rPr>
              <a:t> </a:t>
            </a:r>
            <a:r>
              <a:rPr lang="it-IT" dirty="0" err="1" smtClean="0">
                <a:solidFill>
                  <a:schemeClr val="tx1"/>
                </a:solidFill>
              </a:rPr>
              <a:t>glass</a:t>
            </a:r>
            <a:r>
              <a:rPr lang="it-IT" dirty="0" smtClean="0">
                <a:solidFill>
                  <a:schemeClr val="tx1"/>
                </a:solidFill>
              </a:rPr>
              <a:t>.</a:t>
            </a:r>
            <a:endParaRPr lang="it-IT" dirty="0">
              <a:solidFill>
                <a:schemeClr val="tx1"/>
              </a:solidFill>
            </a:endParaRPr>
          </a:p>
        </p:txBody>
      </p:sp>
      <p:cxnSp>
        <p:nvCxnSpPr>
          <p:cNvPr id="10" name="Connettore 2 9"/>
          <p:cNvCxnSpPr/>
          <p:nvPr/>
        </p:nvCxnSpPr>
        <p:spPr>
          <a:xfrm flipV="1">
            <a:off x="6948264" y="1628800"/>
            <a:ext cx="144016" cy="187220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Rettangolo 18"/>
          <p:cNvSpPr/>
          <p:nvPr/>
        </p:nvSpPr>
        <p:spPr>
          <a:xfrm>
            <a:off x="755576" y="836712"/>
            <a:ext cx="2664296" cy="100811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highlight</a:t>
            </a:r>
            <a:r>
              <a:rPr lang="it-IT" dirty="0" smtClean="0">
                <a:solidFill>
                  <a:schemeClr val="tx1"/>
                </a:solidFill>
              </a:rPr>
              <a:t> </a:t>
            </a:r>
            <a:r>
              <a:rPr lang="it-IT" dirty="0" err="1" smtClean="0">
                <a:solidFill>
                  <a:schemeClr val="tx1"/>
                </a:solidFill>
              </a:rPr>
              <a:t>bars</a:t>
            </a:r>
            <a:r>
              <a:rPr lang="it-IT" dirty="0" smtClean="0">
                <a:solidFill>
                  <a:schemeClr val="tx1"/>
                </a:solidFill>
              </a:rPr>
              <a:t> </a:t>
            </a:r>
            <a:r>
              <a:rPr lang="it-IT" dirty="0" err="1" smtClean="0">
                <a:solidFill>
                  <a:schemeClr val="tx1"/>
                </a:solidFill>
              </a:rPr>
              <a:t>by</a:t>
            </a:r>
            <a:r>
              <a:rPr lang="it-IT" dirty="0" smtClean="0">
                <a:solidFill>
                  <a:schemeClr val="tx1"/>
                </a:solidFill>
              </a:rPr>
              <a:t> </a:t>
            </a:r>
            <a:r>
              <a:rPr lang="it-IT" dirty="0" err="1" smtClean="0">
                <a:solidFill>
                  <a:schemeClr val="tx1"/>
                </a:solidFill>
              </a:rPr>
              <a:t>hovering</a:t>
            </a:r>
            <a:r>
              <a:rPr lang="it-IT" dirty="0" smtClean="0">
                <a:solidFill>
                  <a:schemeClr val="tx1"/>
                </a:solidFill>
              </a:rPr>
              <a:t> the mouse on </a:t>
            </a:r>
            <a:r>
              <a:rPr lang="it-IT" dirty="0" err="1" smtClean="0">
                <a:solidFill>
                  <a:schemeClr val="tx1"/>
                </a:solidFill>
              </a:rPr>
              <a:t>them</a:t>
            </a:r>
            <a:r>
              <a:rPr lang="it-IT" dirty="0" smtClean="0">
                <a:solidFill>
                  <a:schemeClr val="tx1"/>
                </a:solidFill>
              </a:rPr>
              <a:t> or the </a:t>
            </a:r>
            <a:r>
              <a:rPr lang="it-IT" dirty="0" err="1" smtClean="0">
                <a:solidFill>
                  <a:schemeClr val="tx1"/>
                </a:solidFill>
              </a:rPr>
              <a:t>legend</a:t>
            </a:r>
            <a:r>
              <a:rPr lang="it-IT" dirty="0" smtClean="0">
                <a:solidFill>
                  <a:schemeClr val="tx1"/>
                </a:solidFill>
              </a:rPr>
              <a:t> </a:t>
            </a:r>
            <a:endParaRPr lang="it-IT" dirty="0">
              <a:solidFill>
                <a:schemeClr val="tx1"/>
              </a:solidFill>
            </a:endParaRPr>
          </a:p>
        </p:txBody>
      </p:sp>
      <p:cxnSp>
        <p:nvCxnSpPr>
          <p:cNvPr id="20" name="Connettore 2 19"/>
          <p:cNvCxnSpPr>
            <a:stCxn id="19" idx="2"/>
          </p:cNvCxnSpPr>
          <p:nvPr/>
        </p:nvCxnSpPr>
        <p:spPr>
          <a:xfrm>
            <a:off x="2087724" y="1844824"/>
            <a:ext cx="324036" cy="5760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Connettore 2 23"/>
          <p:cNvCxnSpPr/>
          <p:nvPr/>
        </p:nvCxnSpPr>
        <p:spPr>
          <a:xfrm flipV="1">
            <a:off x="3419872" y="1484784"/>
            <a:ext cx="3744416" cy="7200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Comparisons</a:t>
            </a:r>
            <a:r>
              <a:rPr lang="it-IT" dirty="0" smtClean="0"/>
              <a:t> </a:t>
            </a:r>
            <a:r>
              <a:rPr lang="it-IT" dirty="0" err="1" smtClean="0"/>
              <a:t>Against</a:t>
            </a:r>
            <a:r>
              <a:rPr lang="it-IT" dirty="0" smtClean="0"/>
              <a:t> </a:t>
            </a:r>
            <a:r>
              <a:rPr lang="it-IT" dirty="0" err="1" smtClean="0"/>
              <a:t>Teammates</a:t>
            </a:r>
            <a:endParaRPr lang="it-IT" dirty="0"/>
          </a:p>
        </p:txBody>
      </p:sp>
      <p:sp>
        <p:nvSpPr>
          <p:cNvPr id="3" name="Segnaposto contenuto 2"/>
          <p:cNvSpPr>
            <a:spLocks noGrp="1"/>
          </p:cNvSpPr>
          <p:nvPr>
            <p:ph idx="1"/>
          </p:nvPr>
        </p:nvSpPr>
        <p:spPr>
          <a:xfrm>
            <a:off x="611560" y="836712"/>
            <a:ext cx="7886700" cy="5184576"/>
          </a:xfrm>
        </p:spPr>
        <p:txBody>
          <a:bodyPr>
            <a:normAutofit fontScale="92500" lnSpcReduction="20000"/>
          </a:bodyPr>
          <a:lstStyle/>
          <a:p>
            <a:r>
              <a:rPr lang="en-US" dirty="0" smtClean="0"/>
              <a:t>Since in Formula 1 cars belonging to different constructors have different specs, I thought that a comparison between teammates is the closest you can get to a comparison that feels ‘fair’, or at least reasonable, in order to extract how good a driver is.</a:t>
            </a:r>
            <a:endParaRPr lang="it-IT" dirty="0" smtClean="0"/>
          </a:p>
          <a:p>
            <a:r>
              <a:rPr lang="en-US" dirty="0" smtClean="0"/>
              <a:t>By switching between races and qualifying, it is possible to see if a driver can drive faster than a teammate (more wins in qualifying) at the cost of a worse race pace (more losses in races), and vice versa.</a:t>
            </a:r>
          </a:p>
          <a:p>
            <a:r>
              <a:rPr lang="en-US" dirty="0" smtClean="0"/>
              <a:t>By switching to the differences in points achieved it is possible to assign a more meaningful value to the differences in wins/losses, since it’s one thing to have more wins when we are talking about races that deal no points, another is to win that important race that instead scored a lot of points.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DNFs</a:t>
            </a:r>
            <a:r>
              <a:rPr lang="it-IT" dirty="0" smtClean="0"/>
              <a:t>’ </a:t>
            </a:r>
            <a:r>
              <a:rPr lang="it-IT" dirty="0" err="1" smtClean="0"/>
              <a:t>Causes</a:t>
            </a:r>
            <a:endParaRPr lang="it-IT" dirty="0"/>
          </a:p>
        </p:txBody>
      </p:sp>
      <p:sp>
        <p:nvSpPr>
          <p:cNvPr id="3" name="Segnaposto contenuto 2"/>
          <p:cNvSpPr>
            <a:spLocks noGrp="1"/>
          </p:cNvSpPr>
          <p:nvPr>
            <p:ph idx="1"/>
          </p:nvPr>
        </p:nvSpPr>
        <p:spPr>
          <a:xfrm>
            <a:off x="611560" y="908720"/>
            <a:ext cx="7886700" cy="5184576"/>
          </a:xfrm>
        </p:spPr>
        <p:txBody>
          <a:bodyPr>
            <a:normAutofit fontScale="92500" lnSpcReduction="10000"/>
          </a:bodyPr>
          <a:lstStyle/>
          <a:p>
            <a:r>
              <a:rPr lang="en-US" dirty="0" smtClean="0"/>
              <a:t>This is a lollipop chart that shows the number of DNFs of the selected driver, divided in three macro categories: Damage, Reliability and Retirement. </a:t>
            </a:r>
          </a:p>
          <a:p>
            <a:r>
              <a:rPr lang="en-US" dirty="0" smtClean="0"/>
              <a:t>Damage includes cases of external damage to the car (</a:t>
            </a:r>
            <a:r>
              <a:rPr lang="en-US" dirty="0" err="1" smtClean="0"/>
              <a:t>tyre</a:t>
            </a:r>
            <a:r>
              <a:rPr lang="en-US" dirty="0" smtClean="0"/>
              <a:t> punctures, broken wings etc.) that are the consequence of collisions with the track or other drivers.</a:t>
            </a:r>
          </a:p>
          <a:p>
            <a:r>
              <a:rPr lang="en-US" dirty="0" smtClean="0"/>
              <a:t>Reliability include all cases of internal issues (power loss, overheated engines, brakes failures etc.) that are beyond the driver’s responsibility.</a:t>
            </a:r>
          </a:p>
          <a:p>
            <a:r>
              <a:rPr lang="en-US" dirty="0" smtClean="0"/>
              <a:t>Retirement includes the cases where the driver voluntarily drove to the pit line in order to quit the race.</a:t>
            </a:r>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DNFs</a:t>
            </a:r>
            <a:r>
              <a:rPr lang="it-IT" dirty="0" smtClean="0"/>
              <a:t>’ </a:t>
            </a:r>
            <a:r>
              <a:rPr lang="it-IT" dirty="0" err="1" smtClean="0"/>
              <a:t>Causes</a:t>
            </a:r>
            <a:endParaRPr lang="it-IT" dirty="0"/>
          </a:p>
        </p:txBody>
      </p:sp>
      <p:pic>
        <p:nvPicPr>
          <p:cNvPr id="4" name="Immagine 3" descr="Points.png"/>
          <p:cNvPicPr>
            <a:picLocks noChangeAspect="1"/>
          </p:cNvPicPr>
          <p:nvPr/>
        </p:nvPicPr>
        <p:blipFill>
          <a:blip r:embed="rId2" cstate="print"/>
          <a:stretch>
            <a:fillRect/>
          </a:stretch>
        </p:blipFill>
        <p:spPr>
          <a:xfrm>
            <a:off x="2003872" y="1052736"/>
            <a:ext cx="5198042" cy="3707937"/>
          </a:xfrm>
          <a:prstGeom prst="rect">
            <a:avLst/>
          </a:prstGeom>
        </p:spPr>
      </p:pic>
      <p:sp>
        <p:nvSpPr>
          <p:cNvPr id="6" name="Rettangolo 5"/>
          <p:cNvSpPr/>
          <p:nvPr/>
        </p:nvSpPr>
        <p:spPr>
          <a:xfrm>
            <a:off x="4716016" y="5301208"/>
            <a:ext cx="2448272"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filter</a:t>
            </a:r>
            <a:r>
              <a:rPr lang="it-IT" dirty="0" smtClean="0">
                <a:solidFill>
                  <a:schemeClr val="tx1"/>
                </a:solidFill>
              </a:rPr>
              <a:t> on </a:t>
            </a:r>
            <a:r>
              <a:rPr lang="it-IT" dirty="0" err="1" smtClean="0">
                <a:solidFill>
                  <a:schemeClr val="tx1"/>
                </a:solidFill>
              </a:rPr>
              <a:t>previously</a:t>
            </a:r>
            <a:r>
              <a:rPr lang="it-IT" dirty="0" smtClean="0">
                <a:solidFill>
                  <a:schemeClr val="tx1"/>
                </a:solidFill>
              </a:rPr>
              <a:t> </a:t>
            </a:r>
            <a:r>
              <a:rPr lang="it-IT" dirty="0" err="1" smtClean="0">
                <a:solidFill>
                  <a:schemeClr val="tx1"/>
                </a:solidFill>
              </a:rPr>
              <a:t>disabled</a:t>
            </a:r>
            <a:r>
              <a:rPr lang="it-IT" dirty="0" smtClean="0">
                <a:solidFill>
                  <a:schemeClr val="tx1"/>
                </a:solidFill>
              </a:rPr>
              <a:t> </a:t>
            </a:r>
            <a:r>
              <a:rPr lang="it-IT" dirty="0" err="1" smtClean="0">
                <a:solidFill>
                  <a:schemeClr val="tx1"/>
                </a:solidFill>
              </a:rPr>
              <a:t>constructors</a:t>
            </a:r>
            <a:r>
              <a:rPr lang="it-IT" dirty="0" smtClean="0">
                <a:solidFill>
                  <a:schemeClr val="tx1"/>
                </a:solidFill>
              </a:rPr>
              <a:t>.</a:t>
            </a:r>
            <a:endParaRPr lang="it-IT" dirty="0">
              <a:solidFill>
                <a:schemeClr val="tx1"/>
              </a:solidFill>
            </a:endParaRPr>
          </a:p>
        </p:txBody>
      </p:sp>
      <p:cxnSp>
        <p:nvCxnSpPr>
          <p:cNvPr id="8" name="Connettore 2 7"/>
          <p:cNvCxnSpPr>
            <a:stCxn id="6" idx="0"/>
          </p:cNvCxnSpPr>
          <p:nvPr/>
        </p:nvCxnSpPr>
        <p:spPr>
          <a:xfrm flipH="1" flipV="1">
            <a:off x="4860032" y="4581128"/>
            <a:ext cx="1080120" cy="7200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ttangolo 8"/>
          <p:cNvSpPr/>
          <p:nvPr/>
        </p:nvSpPr>
        <p:spPr>
          <a:xfrm>
            <a:off x="6516216" y="3356992"/>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focus on a </a:t>
            </a:r>
            <a:r>
              <a:rPr lang="it-IT" dirty="0" err="1" smtClean="0">
                <a:solidFill>
                  <a:schemeClr val="tx1"/>
                </a:solidFill>
              </a:rPr>
              <a:t>particular</a:t>
            </a:r>
            <a:r>
              <a:rPr lang="it-IT" dirty="0" smtClean="0">
                <a:solidFill>
                  <a:schemeClr val="tx1"/>
                </a:solidFill>
              </a:rPr>
              <a:t> </a:t>
            </a:r>
            <a:r>
              <a:rPr lang="it-IT" dirty="0" err="1" smtClean="0">
                <a:solidFill>
                  <a:schemeClr val="tx1"/>
                </a:solidFill>
              </a:rPr>
              <a:t>range</a:t>
            </a:r>
            <a:r>
              <a:rPr lang="it-IT" dirty="0" smtClean="0">
                <a:solidFill>
                  <a:schemeClr val="tx1"/>
                </a:solidFill>
              </a:rPr>
              <a:t> </a:t>
            </a:r>
            <a:r>
              <a:rPr lang="it-IT" dirty="0" err="1" smtClean="0">
                <a:solidFill>
                  <a:schemeClr val="tx1"/>
                </a:solidFill>
              </a:rPr>
              <a:t>of</a:t>
            </a:r>
            <a:r>
              <a:rPr lang="it-IT" dirty="0" smtClean="0">
                <a:solidFill>
                  <a:schemeClr val="tx1"/>
                </a:solidFill>
              </a:rPr>
              <a:t> </a:t>
            </a:r>
            <a:r>
              <a:rPr lang="it-IT" dirty="0" err="1" smtClean="0">
                <a:solidFill>
                  <a:schemeClr val="tx1"/>
                </a:solidFill>
              </a:rPr>
              <a:t>time</a:t>
            </a:r>
            <a:r>
              <a:rPr lang="it-IT" dirty="0" smtClean="0">
                <a:solidFill>
                  <a:schemeClr val="tx1"/>
                </a:solidFill>
              </a:rPr>
              <a:t>.</a:t>
            </a:r>
            <a:endParaRPr lang="it-IT" dirty="0">
              <a:solidFill>
                <a:schemeClr val="tx1"/>
              </a:solidFill>
            </a:endParaRPr>
          </a:p>
        </p:txBody>
      </p:sp>
      <p:cxnSp>
        <p:nvCxnSpPr>
          <p:cNvPr id="10" name="Connettore 2 9"/>
          <p:cNvCxnSpPr>
            <a:stCxn id="9" idx="0"/>
          </p:cNvCxnSpPr>
          <p:nvPr/>
        </p:nvCxnSpPr>
        <p:spPr>
          <a:xfrm flipH="1" flipV="1">
            <a:off x="6804248" y="1700808"/>
            <a:ext cx="864096" cy="165618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ttore 2 19"/>
          <p:cNvCxnSpPr>
            <a:stCxn id="13" idx="3"/>
          </p:cNvCxnSpPr>
          <p:nvPr/>
        </p:nvCxnSpPr>
        <p:spPr>
          <a:xfrm flipV="1">
            <a:off x="2627784" y="2132856"/>
            <a:ext cx="432048" cy="14401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ttangolo 12"/>
          <p:cNvSpPr/>
          <p:nvPr/>
        </p:nvSpPr>
        <p:spPr>
          <a:xfrm>
            <a:off x="323528" y="1844824"/>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focus on </a:t>
            </a:r>
            <a:r>
              <a:rPr lang="it-IT" dirty="0" err="1" smtClean="0">
                <a:solidFill>
                  <a:schemeClr val="tx1"/>
                </a:solidFill>
              </a:rPr>
              <a:t>all</a:t>
            </a:r>
            <a:r>
              <a:rPr lang="it-IT" dirty="0" smtClean="0">
                <a:solidFill>
                  <a:schemeClr val="tx1"/>
                </a:solidFill>
              </a:rPr>
              <a:t> </a:t>
            </a:r>
            <a:r>
              <a:rPr lang="it-IT" dirty="0" err="1" smtClean="0">
                <a:solidFill>
                  <a:schemeClr val="tx1"/>
                </a:solidFill>
              </a:rPr>
              <a:t>tracks</a:t>
            </a:r>
            <a:r>
              <a:rPr lang="it-IT" dirty="0" smtClean="0">
                <a:solidFill>
                  <a:schemeClr val="tx1"/>
                </a:solidFill>
              </a:rPr>
              <a:t> or </a:t>
            </a:r>
            <a:r>
              <a:rPr lang="it-IT" dirty="0" err="1" smtClean="0">
                <a:solidFill>
                  <a:schemeClr val="tx1"/>
                </a:solidFill>
              </a:rPr>
              <a:t>select</a:t>
            </a:r>
            <a:r>
              <a:rPr lang="it-IT" dirty="0" smtClean="0">
                <a:solidFill>
                  <a:schemeClr val="tx1"/>
                </a:solidFill>
              </a:rPr>
              <a:t> </a:t>
            </a:r>
            <a:r>
              <a:rPr lang="it-IT" dirty="0" err="1" smtClean="0">
                <a:solidFill>
                  <a:schemeClr val="tx1"/>
                </a:solidFill>
              </a:rPr>
              <a:t>one</a:t>
            </a:r>
            <a:r>
              <a:rPr lang="it-IT" dirty="0" smtClean="0">
                <a:solidFill>
                  <a:schemeClr val="tx1"/>
                </a:solidFill>
              </a:rPr>
              <a:t> in </a:t>
            </a:r>
            <a:r>
              <a:rPr lang="it-IT" dirty="0" err="1" smtClean="0">
                <a:solidFill>
                  <a:schemeClr val="tx1"/>
                </a:solidFill>
              </a:rPr>
              <a:t>particular</a:t>
            </a:r>
            <a:r>
              <a:rPr lang="it-IT" dirty="0" smtClean="0">
                <a:solidFill>
                  <a:schemeClr val="tx1"/>
                </a:solidFill>
              </a:rPr>
              <a:t>.</a:t>
            </a:r>
            <a:endParaRPr lang="it-IT" dirty="0">
              <a:solidFill>
                <a:schemeClr val="tx1"/>
              </a:solidFill>
            </a:endParaRPr>
          </a:p>
        </p:txBody>
      </p:sp>
      <p:sp>
        <p:nvSpPr>
          <p:cNvPr id="22" name="Rettangolo 21"/>
          <p:cNvSpPr/>
          <p:nvPr/>
        </p:nvSpPr>
        <p:spPr>
          <a:xfrm>
            <a:off x="827584" y="5157192"/>
            <a:ext cx="2448272"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hover</a:t>
            </a:r>
            <a:r>
              <a:rPr lang="it-IT" dirty="0" smtClean="0">
                <a:solidFill>
                  <a:schemeClr val="tx1"/>
                </a:solidFill>
              </a:rPr>
              <a:t> on the </a:t>
            </a:r>
            <a:r>
              <a:rPr lang="it-IT" dirty="0" err="1" smtClean="0">
                <a:solidFill>
                  <a:schemeClr val="tx1"/>
                </a:solidFill>
              </a:rPr>
              <a:t>points</a:t>
            </a:r>
            <a:r>
              <a:rPr lang="it-IT" dirty="0" smtClean="0">
                <a:solidFill>
                  <a:schemeClr val="tx1"/>
                </a:solidFill>
              </a:rPr>
              <a:t> </a:t>
            </a:r>
            <a:r>
              <a:rPr lang="it-IT" dirty="0" err="1" smtClean="0">
                <a:solidFill>
                  <a:schemeClr val="tx1"/>
                </a:solidFill>
              </a:rPr>
              <a:t>to</a:t>
            </a:r>
            <a:r>
              <a:rPr lang="it-IT" dirty="0" smtClean="0">
                <a:solidFill>
                  <a:schemeClr val="tx1"/>
                </a:solidFill>
              </a:rPr>
              <a:t> </a:t>
            </a:r>
            <a:r>
              <a:rPr lang="it-IT" dirty="0" err="1" smtClean="0">
                <a:solidFill>
                  <a:schemeClr val="tx1"/>
                </a:solidFill>
              </a:rPr>
              <a:t>see</a:t>
            </a:r>
            <a:r>
              <a:rPr lang="it-IT" dirty="0" smtClean="0">
                <a:solidFill>
                  <a:schemeClr val="tx1"/>
                </a:solidFill>
              </a:rPr>
              <a:t> </a:t>
            </a:r>
            <a:r>
              <a:rPr lang="it-IT" dirty="0" err="1" smtClean="0">
                <a:solidFill>
                  <a:schemeClr val="tx1"/>
                </a:solidFill>
              </a:rPr>
              <a:t>additional</a:t>
            </a:r>
            <a:r>
              <a:rPr lang="it-IT" dirty="0" smtClean="0">
                <a:solidFill>
                  <a:schemeClr val="tx1"/>
                </a:solidFill>
              </a:rPr>
              <a:t> info.</a:t>
            </a:r>
            <a:endParaRPr lang="it-IT" dirty="0">
              <a:solidFill>
                <a:schemeClr val="tx1"/>
              </a:solidFill>
            </a:endParaRPr>
          </a:p>
        </p:txBody>
      </p:sp>
      <p:cxnSp>
        <p:nvCxnSpPr>
          <p:cNvPr id="25" name="Connettore 2 24"/>
          <p:cNvCxnSpPr>
            <a:stCxn id="22" idx="0"/>
          </p:cNvCxnSpPr>
          <p:nvPr/>
        </p:nvCxnSpPr>
        <p:spPr>
          <a:xfrm flipV="1">
            <a:off x="2051720" y="3284984"/>
            <a:ext cx="3024336" cy="187220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Brief</a:t>
            </a:r>
            <a:r>
              <a:rPr lang="it-IT" dirty="0" smtClean="0"/>
              <a:t> </a:t>
            </a:r>
            <a:r>
              <a:rPr lang="it-IT" dirty="0" err="1" smtClean="0"/>
              <a:t>Overview</a:t>
            </a:r>
            <a:endParaRPr lang="it-IT" dirty="0"/>
          </a:p>
        </p:txBody>
      </p:sp>
      <p:sp>
        <p:nvSpPr>
          <p:cNvPr id="3" name="Segnaposto contenuto 2"/>
          <p:cNvSpPr>
            <a:spLocks noGrp="1"/>
          </p:cNvSpPr>
          <p:nvPr>
            <p:ph idx="1"/>
          </p:nvPr>
        </p:nvSpPr>
        <p:spPr>
          <a:xfrm>
            <a:off x="611560" y="4437112"/>
            <a:ext cx="7886700" cy="1512168"/>
          </a:xfrm>
        </p:spPr>
        <p:txBody>
          <a:bodyPr>
            <a:normAutofit/>
          </a:bodyPr>
          <a:lstStyle/>
          <a:p>
            <a:pPr>
              <a:spcAft>
                <a:spcPts val="1000"/>
              </a:spcAft>
            </a:pPr>
            <a:r>
              <a:rPr lang="it-IT" sz="2400" dirty="0" smtClean="0"/>
              <a:t>“Driver </a:t>
            </a:r>
            <a:r>
              <a:rPr lang="it-IT" sz="2400" dirty="0" err="1" smtClean="0"/>
              <a:t>Analyser</a:t>
            </a:r>
            <a:r>
              <a:rPr lang="it-IT" sz="2400" dirty="0" smtClean="0"/>
              <a:t>” </a:t>
            </a:r>
            <a:r>
              <a:rPr lang="it-IT" sz="2400" dirty="0" err="1" smtClean="0"/>
              <a:t>is</a:t>
            </a:r>
            <a:r>
              <a:rPr lang="it-IT" sz="2400" dirty="0" smtClean="0"/>
              <a:t> a Javascript </a:t>
            </a:r>
            <a:r>
              <a:rPr lang="it-IT" sz="2400" dirty="0" err="1" smtClean="0"/>
              <a:t>application</a:t>
            </a:r>
            <a:r>
              <a:rPr lang="it-IT" sz="2400" dirty="0" smtClean="0"/>
              <a:t> </a:t>
            </a:r>
            <a:r>
              <a:rPr lang="it-IT" sz="2400" dirty="0" err="1" smtClean="0"/>
              <a:t>that</a:t>
            </a:r>
            <a:r>
              <a:rPr lang="it-IT" sz="2400" dirty="0" smtClean="0"/>
              <a:t> </a:t>
            </a:r>
            <a:r>
              <a:rPr lang="it-IT" sz="2400" dirty="0" err="1" smtClean="0"/>
              <a:t>uses</a:t>
            </a:r>
            <a:r>
              <a:rPr lang="it-IT" sz="2400" dirty="0" smtClean="0"/>
              <a:t> the D3.js</a:t>
            </a:r>
            <a:r>
              <a:rPr lang="en-US" sz="2400" b="1" dirty="0" smtClean="0"/>
              <a:t> </a:t>
            </a:r>
            <a:r>
              <a:rPr lang="en-US" sz="2400" dirty="0" smtClean="0"/>
              <a:t>library to create an interactive visual environment that displays stats about the career of a user-selected Formula 1 driver.</a:t>
            </a:r>
            <a:endParaRPr lang="it-IT" sz="2400" dirty="0" smtClean="0"/>
          </a:p>
        </p:txBody>
      </p:sp>
      <p:pic>
        <p:nvPicPr>
          <p:cNvPr id="4" name="Immagine 3" descr="MainScreen.png"/>
          <p:cNvPicPr>
            <a:picLocks noChangeAspect="1"/>
          </p:cNvPicPr>
          <p:nvPr/>
        </p:nvPicPr>
        <p:blipFill>
          <a:blip r:embed="rId2" cstate="print"/>
          <a:stretch>
            <a:fillRect/>
          </a:stretch>
        </p:blipFill>
        <p:spPr>
          <a:xfrm>
            <a:off x="1403648" y="836712"/>
            <a:ext cx="6345452" cy="3528392"/>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DNFs</a:t>
            </a:r>
            <a:r>
              <a:rPr lang="it-IT" dirty="0" smtClean="0"/>
              <a:t>’ </a:t>
            </a:r>
            <a:r>
              <a:rPr lang="it-IT" dirty="0" err="1" smtClean="0"/>
              <a:t>Causes</a:t>
            </a:r>
            <a:endParaRPr lang="it-IT" dirty="0"/>
          </a:p>
        </p:txBody>
      </p:sp>
      <p:sp>
        <p:nvSpPr>
          <p:cNvPr id="3" name="Segnaposto contenuto 2"/>
          <p:cNvSpPr>
            <a:spLocks noGrp="1"/>
          </p:cNvSpPr>
          <p:nvPr>
            <p:ph idx="1"/>
          </p:nvPr>
        </p:nvSpPr>
        <p:spPr>
          <a:xfrm>
            <a:off x="611560" y="908720"/>
            <a:ext cx="7886700" cy="5184576"/>
          </a:xfrm>
        </p:spPr>
        <p:txBody>
          <a:bodyPr>
            <a:normAutofit/>
          </a:bodyPr>
          <a:lstStyle/>
          <a:p>
            <a:r>
              <a:rPr lang="en-US" dirty="0" smtClean="0"/>
              <a:t>The reason I decided to focus on these three macro categories was because the status.csv file contained hundreds of different reasons for a DNF, far too many to be reasonably visualized. </a:t>
            </a:r>
          </a:p>
          <a:p>
            <a:r>
              <a:rPr lang="en-US" dirty="0" smtClean="0"/>
              <a:t>So I decided to incorporate them in macro categories, so the user could instantly see if a driver gets </a:t>
            </a:r>
            <a:r>
              <a:rPr lang="en-US" dirty="0" err="1" smtClean="0"/>
              <a:t>DNFed</a:t>
            </a:r>
            <a:r>
              <a:rPr lang="en-US" dirty="0" smtClean="0"/>
              <a:t> because he always manages to get himself in the worst position at the worst time (high number of Damage DNFs), or if he’s just unlucky and it’s all the car’s fault (high number of Reliability DNFs).</a:t>
            </a:r>
            <a:endParaRPr lang="it-IT"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Placements</a:t>
            </a:r>
            <a:r>
              <a:rPr lang="it-IT" dirty="0" smtClean="0"/>
              <a:t>’ </a:t>
            </a:r>
            <a:r>
              <a:rPr lang="it-IT" dirty="0" err="1" smtClean="0"/>
              <a:t>Consistency</a:t>
            </a:r>
            <a:endParaRPr lang="it-IT" dirty="0"/>
          </a:p>
        </p:txBody>
      </p:sp>
      <p:sp>
        <p:nvSpPr>
          <p:cNvPr id="3" name="Segnaposto contenuto 2"/>
          <p:cNvSpPr>
            <a:spLocks noGrp="1"/>
          </p:cNvSpPr>
          <p:nvPr>
            <p:ph idx="1"/>
          </p:nvPr>
        </p:nvSpPr>
        <p:spPr>
          <a:xfrm>
            <a:off x="611560" y="908720"/>
            <a:ext cx="7886700" cy="1368152"/>
          </a:xfrm>
        </p:spPr>
        <p:txBody>
          <a:bodyPr>
            <a:normAutofit/>
          </a:bodyPr>
          <a:lstStyle/>
          <a:p>
            <a:r>
              <a:rPr lang="en-US" dirty="0" smtClean="0"/>
              <a:t>This is a box plot that shows the distribution of the placements when the driver actually reaches the finish line.</a:t>
            </a:r>
            <a:endParaRPr lang="it-IT" dirty="0"/>
          </a:p>
        </p:txBody>
      </p:sp>
      <p:pic>
        <p:nvPicPr>
          <p:cNvPr id="5" name="Immagine 4" descr="Points.png"/>
          <p:cNvPicPr>
            <a:picLocks noChangeAspect="1"/>
          </p:cNvPicPr>
          <p:nvPr/>
        </p:nvPicPr>
        <p:blipFill>
          <a:blip r:embed="rId2" cstate="print"/>
          <a:stretch>
            <a:fillRect/>
          </a:stretch>
        </p:blipFill>
        <p:spPr>
          <a:xfrm>
            <a:off x="1835696" y="2204864"/>
            <a:ext cx="5198042" cy="3707936"/>
          </a:xfrm>
          <a:prstGeom prst="rect">
            <a:avLst/>
          </a:prstGeom>
        </p:spPr>
      </p:pic>
      <p:sp>
        <p:nvSpPr>
          <p:cNvPr id="6" name="Rettangolo 5"/>
          <p:cNvSpPr/>
          <p:nvPr/>
        </p:nvSpPr>
        <p:spPr>
          <a:xfrm>
            <a:off x="899592" y="5805264"/>
            <a:ext cx="2448272"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filter</a:t>
            </a:r>
            <a:r>
              <a:rPr lang="it-IT" dirty="0" smtClean="0">
                <a:solidFill>
                  <a:schemeClr val="tx1"/>
                </a:solidFill>
              </a:rPr>
              <a:t> on </a:t>
            </a:r>
            <a:r>
              <a:rPr lang="it-IT" dirty="0" err="1" smtClean="0">
                <a:solidFill>
                  <a:schemeClr val="tx1"/>
                </a:solidFill>
              </a:rPr>
              <a:t>previously</a:t>
            </a:r>
            <a:r>
              <a:rPr lang="it-IT" dirty="0" smtClean="0">
                <a:solidFill>
                  <a:schemeClr val="tx1"/>
                </a:solidFill>
              </a:rPr>
              <a:t> </a:t>
            </a:r>
            <a:r>
              <a:rPr lang="it-IT" dirty="0" err="1" smtClean="0">
                <a:solidFill>
                  <a:schemeClr val="tx1"/>
                </a:solidFill>
              </a:rPr>
              <a:t>disabled</a:t>
            </a:r>
            <a:r>
              <a:rPr lang="it-IT" dirty="0" smtClean="0">
                <a:solidFill>
                  <a:schemeClr val="tx1"/>
                </a:solidFill>
              </a:rPr>
              <a:t> </a:t>
            </a:r>
            <a:r>
              <a:rPr lang="it-IT" dirty="0" err="1" smtClean="0">
                <a:solidFill>
                  <a:schemeClr val="tx1"/>
                </a:solidFill>
              </a:rPr>
              <a:t>constructors</a:t>
            </a:r>
            <a:r>
              <a:rPr lang="it-IT" dirty="0" smtClean="0">
                <a:solidFill>
                  <a:schemeClr val="tx1"/>
                </a:solidFill>
              </a:rPr>
              <a:t>.</a:t>
            </a:r>
            <a:endParaRPr lang="it-IT" dirty="0">
              <a:solidFill>
                <a:schemeClr val="tx1"/>
              </a:solidFill>
            </a:endParaRPr>
          </a:p>
        </p:txBody>
      </p:sp>
      <p:cxnSp>
        <p:nvCxnSpPr>
          <p:cNvPr id="7" name="Connettore 2 6"/>
          <p:cNvCxnSpPr>
            <a:stCxn id="6" idx="3"/>
          </p:cNvCxnSpPr>
          <p:nvPr/>
        </p:nvCxnSpPr>
        <p:spPr>
          <a:xfrm flipV="1">
            <a:off x="3347864" y="5733256"/>
            <a:ext cx="936104" cy="5040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Rettangolo 7"/>
          <p:cNvSpPr/>
          <p:nvPr/>
        </p:nvSpPr>
        <p:spPr>
          <a:xfrm>
            <a:off x="6588224" y="3140968"/>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focus on a </a:t>
            </a:r>
            <a:r>
              <a:rPr lang="it-IT" dirty="0" err="1" smtClean="0">
                <a:solidFill>
                  <a:schemeClr val="tx1"/>
                </a:solidFill>
              </a:rPr>
              <a:t>particular</a:t>
            </a:r>
            <a:r>
              <a:rPr lang="it-IT" dirty="0" smtClean="0">
                <a:solidFill>
                  <a:schemeClr val="tx1"/>
                </a:solidFill>
              </a:rPr>
              <a:t> </a:t>
            </a:r>
            <a:r>
              <a:rPr lang="it-IT" dirty="0" err="1" smtClean="0">
                <a:solidFill>
                  <a:schemeClr val="tx1"/>
                </a:solidFill>
              </a:rPr>
              <a:t>range</a:t>
            </a:r>
            <a:r>
              <a:rPr lang="it-IT" dirty="0" smtClean="0">
                <a:solidFill>
                  <a:schemeClr val="tx1"/>
                </a:solidFill>
              </a:rPr>
              <a:t> </a:t>
            </a:r>
            <a:r>
              <a:rPr lang="it-IT" dirty="0" err="1" smtClean="0">
                <a:solidFill>
                  <a:schemeClr val="tx1"/>
                </a:solidFill>
              </a:rPr>
              <a:t>of</a:t>
            </a:r>
            <a:r>
              <a:rPr lang="it-IT" dirty="0" smtClean="0">
                <a:solidFill>
                  <a:schemeClr val="tx1"/>
                </a:solidFill>
              </a:rPr>
              <a:t> </a:t>
            </a:r>
            <a:r>
              <a:rPr lang="it-IT" dirty="0" err="1" smtClean="0">
                <a:solidFill>
                  <a:schemeClr val="tx1"/>
                </a:solidFill>
              </a:rPr>
              <a:t>time</a:t>
            </a:r>
            <a:r>
              <a:rPr lang="it-IT" dirty="0" smtClean="0">
                <a:solidFill>
                  <a:schemeClr val="tx1"/>
                </a:solidFill>
              </a:rPr>
              <a:t>.</a:t>
            </a:r>
            <a:endParaRPr lang="it-IT" dirty="0">
              <a:solidFill>
                <a:schemeClr val="tx1"/>
              </a:solidFill>
            </a:endParaRPr>
          </a:p>
        </p:txBody>
      </p:sp>
      <p:cxnSp>
        <p:nvCxnSpPr>
          <p:cNvPr id="9" name="Connettore 2 8"/>
          <p:cNvCxnSpPr>
            <a:stCxn id="8" idx="0"/>
          </p:cNvCxnSpPr>
          <p:nvPr/>
        </p:nvCxnSpPr>
        <p:spPr>
          <a:xfrm flipH="1" flipV="1">
            <a:off x="6732240" y="2780928"/>
            <a:ext cx="1008112" cy="36004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ttore 2 9"/>
          <p:cNvCxnSpPr>
            <a:stCxn id="11" idx="3"/>
          </p:cNvCxnSpPr>
          <p:nvPr/>
        </p:nvCxnSpPr>
        <p:spPr>
          <a:xfrm flipV="1">
            <a:off x="2699792" y="3501008"/>
            <a:ext cx="432048" cy="14401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ttangolo 10"/>
          <p:cNvSpPr/>
          <p:nvPr/>
        </p:nvSpPr>
        <p:spPr>
          <a:xfrm>
            <a:off x="395536" y="3212976"/>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focus on </a:t>
            </a:r>
            <a:r>
              <a:rPr lang="it-IT" dirty="0" err="1" smtClean="0">
                <a:solidFill>
                  <a:schemeClr val="tx1"/>
                </a:solidFill>
              </a:rPr>
              <a:t>all</a:t>
            </a:r>
            <a:r>
              <a:rPr lang="it-IT" dirty="0" smtClean="0">
                <a:solidFill>
                  <a:schemeClr val="tx1"/>
                </a:solidFill>
              </a:rPr>
              <a:t> </a:t>
            </a:r>
            <a:r>
              <a:rPr lang="it-IT" dirty="0" err="1" smtClean="0">
                <a:solidFill>
                  <a:schemeClr val="tx1"/>
                </a:solidFill>
              </a:rPr>
              <a:t>tracks</a:t>
            </a:r>
            <a:r>
              <a:rPr lang="it-IT" dirty="0" smtClean="0">
                <a:solidFill>
                  <a:schemeClr val="tx1"/>
                </a:solidFill>
              </a:rPr>
              <a:t> or </a:t>
            </a:r>
            <a:r>
              <a:rPr lang="it-IT" dirty="0" err="1" smtClean="0">
                <a:solidFill>
                  <a:schemeClr val="tx1"/>
                </a:solidFill>
              </a:rPr>
              <a:t>select</a:t>
            </a:r>
            <a:r>
              <a:rPr lang="it-IT" dirty="0" smtClean="0">
                <a:solidFill>
                  <a:schemeClr val="tx1"/>
                </a:solidFill>
              </a:rPr>
              <a:t> </a:t>
            </a:r>
            <a:r>
              <a:rPr lang="it-IT" dirty="0" err="1" smtClean="0">
                <a:solidFill>
                  <a:schemeClr val="tx1"/>
                </a:solidFill>
              </a:rPr>
              <a:t>one</a:t>
            </a:r>
            <a:r>
              <a:rPr lang="it-IT" dirty="0" smtClean="0">
                <a:solidFill>
                  <a:schemeClr val="tx1"/>
                </a:solidFill>
              </a:rPr>
              <a:t> in </a:t>
            </a:r>
            <a:r>
              <a:rPr lang="it-IT" dirty="0" err="1" smtClean="0">
                <a:solidFill>
                  <a:schemeClr val="tx1"/>
                </a:solidFill>
              </a:rPr>
              <a:t>particular</a:t>
            </a:r>
            <a:r>
              <a:rPr lang="it-IT" dirty="0" smtClean="0">
                <a:solidFill>
                  <a:schemeClr val="tx1"/>
                </a:solidFill>
              </a:rPr>
              <a:t>.</a:t>
            </a:r>
            <a:endParaRPr lang="it-IT"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Placements</a:t>
            </a:r>
            <a:r>
              <a:rPr lang="it-IT" dirty="0" smtClean="0"/>
              <a:t>’ </a:t>
            </a:r>
            <a:r>
              <a:rPr lang="it-IT" dirty="0" err="1" smtClean="0"/>
              <a:t>Consistency</a:t>
            </a:r>
            <a:endParaRPr lang="it-IT" dirty="0"/>
          </a:p>
        </p:txBody>
      </p:sp>
      <p:sp>
        <p:nvSpPr>
          <p:cNvPr id="3" name="Segnaposto contenuto 2"/>
          <p:cNvSpPr>
            <a:spLocks noGrp="1"/>
          </p:cNvSpPr>
          <p:nvPr>
            <p:ph idx="1"/>
          </p:nvPr>
        </p:nvSpPr>
        <p:spPr>
          <a:xfrm>
            <a:off x="611560" y="1628800"/>
            <a:ext cx="7886700" cy="3168352"/>
          </a:xfrm>
        </p:spPr>
        <p:txBody>
          <a:bodyPr>
            <a:normAutofit/>
          </a:bodyPr>
          <a:lstStyle/>
          <a:p>
            <a:r>
              <a:rPr lang="en-US" dirty="0" smtClean="0"/>
              <a:t>The reason I decided to use a box plot was because I felt there wasn’t anything better that could instantly showcase how the performance of a driver increases or degrades when certain time periods and constructors are selected, because all the user needs to do is focus on where the quartiles of the distribution are.</a:t>
            </a:r>
            <a:endParaRPr lang="it-IT"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Place</a:t>
            </a:r>
            <a:r>
              <a:rPr lang="it-IT" dirty="0" smtClean="0"/>
              <a:t> In Sport’s </a:t>
            </a:r>
            <a:r>
              <a:rPr lang="it-IT" dirty="0" err="1" smtClean="0"/>
              <a:t>History</a:t>
            </a:r>
            <a:endParaRPr lang="it-IT" dirty="0"/>
          </a:p>
        </p:txBody>
      </p:sp>
      <p:sp>
        <p:nvSpPr>
          <p:cNvPr id="3" name="Segnaposto contenuto 2"/>
          <p:cNvSpPr>
            <a:spLocks noGrp="1"/>
          </p:cNvSpPr>
          <p:nvPr>
            <p:ph idx="1"/>
          </p:nvPr>
        </p:nvSpPr>
        <p:spPr>
          <a:xfrm>
            <a:off x="611560" y="908720"/>
            <a:ext cx="7886700" cy="5184576"/>
          </a:xfrm>
        </p:spPr>
        <p:txBody>
          <a:bodyPr>
            <a:normAutofit lnSpcReduction="10000"/>
          </a:bodyPr>
          <a:lstStyle/>
          <a:p>
            <a:r>
              <a:rPr lang="en-US" dirty="0" smtClean="0"/>
              <a:t>This is a scatter plot that shows where a driver, identified by a circle, stands against all the other drivers, also identified by circles, in terms of achievements. The closer two drivers are, the more similar their achievements are. </a:t>
            </a:r>
          </a:p>
          <a:p>
            <a:r>
              <a:rPr lang="en-US" dirty="0" smtClean="0"/>
              <a:t>The points are the result of executing PCA on 7-dimensional </a:t>
            </a:r>
            <a:r>
              <a:rPr lang="en-US" dirty="0" err="1" smtClean="0"/>
              <a:t>tuples</a:t>
            </a:r>
            <a:r>
              <a:rPr lang="en-US" dirty="0" smtClean="0"/>
              <a:t> that contain some of the most important achievements for each driver: points, starts, finishes, poles, podiums, wins and championships.</a:t>
            </a:r>
          </a:p>
          <a:p>
            <a:r>
              <a:rPr lang="en-US" dirty="0" smtClean="0"/>
              <a:t>The axis of the scatter plot are the two principal components that better express the variance of the dataset.</a:t>
            </a:r>
            <a:endParaRPr lang="it-IT"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Place</a:t>
            </a:r>
            <a:r>
              <a:rPr lang="it-IT" dirty="0" smtClean="0"/>
              <a:t> In Sport’s </a:t>
            </a:r>
            <a:r>
              <a:rPr lang="it-IT" dirty="0" err="1" smtClean="0"/>
              <a:t>History</a:t>
            </a:r>
            <a:endParaRPr lang="it-IT" dirty="0"/>
          </a:p>
        </p:txBody>
      </p:sp>
      <p:pic>
        <p:nvPicPr>
          <p:cNvPr id="4" name="Immagine 3" descr="Points.png"/>
          <p:cNvPicPr>
            <a:picLocks noChangeAspect="1"/>
          </p:cNvPicPr>
          <p:nvPr/>
        </p:nvPicPr>
        <p:blipFill>
          <a:blip r:embed="rId2" cstate="print"/>
          <a:stretch>
            <a:fillRect/>
          </a:stretch>
        </p:blipFill>
        <p:spPr>
          <a:xfrm>
            <a:off x="2003872" y="1052736"/>
            <a:ext cx="5198042" cy="3707936"/>
          </a:xfrm>
          <a:prstGeom prst="rect">
            <a:avLst/>
          </a:prstGeom>
        </p:spPr>
      </p:pic>
      <p:sp>
        <p:nvSpPr>
          <p:cNvPr id="6" name="Rettangolo 5"/>
          <p:cNvSpPr/>
          <p:nvPr/>
        </p:nvSpPr>
        <p:spPr>
          <a:xfrm>
            <a:off x="971600" y="5157192"/>
            <a:ext cx="2448272"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hover</a:t>
            </a:r>
            <a:r>
              <a:rPr lang="it-IT" dirty="0" smtClean="0">
                <a:solidFill>
                  <a:schemeClr val="tx1"/>
                </a:solidFill>
              </a:rPr>
              <a:t> on the </a:t>
            </a:r>
            <a:r>
              <a:rPr lang="it-IT" dirty="0" err="1" smtClean="0">
                <a:solidFill>
                  <a:schemeClr val="tx1"/>
                </a:solidFill>
              </a:rPr>
              <a:t>points</a:t>
            </a:r>
            <a:r>
              <a:rPr lang="it-IT" dirty="0" smtClean="0">
                <a:solidFill>
                  <a:schemeClr val="tx1"/>
                </a:solidFill>
              </a:rPr>
              <a:t> </a:t>
            </a:r>
            <a:r>
              <a:rPr lang="it-IT" dirty="0" err="1" smtClean="0">
                <a:solidFill>
                  <a:schemeClr val="tx1"/>
                </a:solidFill>
              </a:rPr>
              <a:t>to</a:t>
            </a:r>
            <a:r>
              <a:rPr lang="it-IT" dirty="0" smtClean="0">
                <a:solidFill>
                  <a:schemeClr val="tx1"/>
                </a:solidFill>
              </a:rPr>
              <a:t> </a:t>
            </a:r>
            <a:r>
              <a:rPr lang="it-IT" dirty="0" err="1" smtClean="0">
                <a:solidFill>
                  <a:schemeClr val="tx1"/>
                </a:solidFill>
              </a:rPr>
              <a:t>see</a:t>
            </a:r>
            <a:r>
              <a:rPr lang="it-IT" dirty="0" smtClean="0">
                <a:solidFill>
                  <a:schemeClr val="tx1"/>
                </a:solidFill>
              </a:rPr>
              <a:t> </a:t>
            </a:r>
            <a:r>
              <a:rPr lang="it-IT" dirty="0" err="1" smtClean="0">
                <a:solidFill>
                  <a:schemeClr val="tx1"/>
                </a:solidFill>
              </a:rPr>
              <a:t>additional</a:t>
            </a:r>
            <a:r>
              <a:rPr lang="it-IT" dirty="0" smtClean="0">
                <a:solidFill>
                  <a:schemeClr val="tx1"/>
                </a:solidFill>
              </a:rPr>
              <a:t> info.</a:t>
            </a:r>
            <a:endParaRPr lang="it-IT" dirty="0">
              <a:solidFill>
                <a:schemeClr val="tx1"/>
              </a:solidFill>
            </a:endParaRPr>
          </a:p>
        </p:txBody>
      </p:sp>
      <p:cxnSp>
        <p:nvCxnSpPr>
          <p:cNvPr id="8" name="Connettore 2 7"/>
          <p:cNvCxnSpPr>
            <a:stCxn id="6" idx="0"/>
          </p:cNvCxnSpPr>
          <p:nvPr/>
        </p:nvCxnSpPr>
        <p:spPr>
          <a:xfrm flipV="1">
            <a:off x="2195736" y="4581128"/>
            <a:ext cx="576064" cy="5760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ttangolo 8"/>
          <p:cNvSpPr/>
          <p:nvPr/>
        </p:nvSpPr>
        <p:spPr>
          <a:xfrm>
            <a:off x="6516216" y="4869160"/>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can focus on </a:t>
            </a:r>
            <a:r>
              <a:rPr lang="it-IT" dirty="0" err="1" smtClean="0">
                <a:solidFill>
                  <a:schemeClr val="tx1"/>
                </a:solidFill>
              </a:rPr>
              <a:t>different</a:t>
            </a:r>
            <a:r>
              <a:rPr lang="it-IT" dirty="0" smtClean="0">
                <a:solidFill>
                  <a:schemeClr val="tx1"/>
                </a:solidFill>
              </a:rPr>
              <a:t> </a:t>
            </a:r>
            <a:r>
              <a:rPr lang="it-IT" dirty="0" err="1" smtClean="0">
                <a:solidFill>
                  <a:schemeClr val="tx1"/>
                </a:solidFill>
              </a:rPr>
              <a:t>areas</a:t>
            </a:r>
            <a:r>
              <a:rPr lang="it-IT" dirty="0" smtClean="0">
                <a:solidFill>
                  <a:schemeClr val="tx1"/>
                </a:solidFill>
              </a:rPr>
              <a:t> </a:t>
            </a:r>
            <a:r>
              <a:rPr lang="it-IT" dirty="0" err="1" smtClean="0">
                <a:solidFill>
                  <a:schemeClr val="tx1"/>
                </a:solidFill>
              </a:rPr>
              <a:t>of</a:t>
            </a:r>
            <a:r>
              <a:rPr lang="it-IT" dirty="0" smtClean="0">
                <a:solidFill>
                  <a:schemeClr val="tx1"/>
                </a:solidFill>
              </a:rPr>
              <a:t> the </a:t>
            </a:r>
            <a:r>
              <a:rPr lang="it-IT" dirty="0" err="1" smtClean="0">
                <a:solidFill>
                  <a:schemeClr val="tx1"/>
                </a:solidFill>
              </a:rPr>
              <a:t>scatter</a:t>
            </a:r>
            <a:r>
              <a:rPr lang="it-IT" dirty="0" smtClean="0">
                <a:solidFill>
                  <a:schemeClr val="tx1"/>
                </a:solidFill>
              </a:rPr>
              <a:t> plot.</a:t>
            </a:r>
            <a:endParaRPr lang="it-IT" dirty="0">
              <a:solidFill>
                <a:schemeClr val="tx1"/>
              </a:solidFill>
            </a:endParaRPr>
          </a:p>
        </p:txBody>
      </p:sp>
      <p:cxnSp>
        <p:nvCxnSpPr>
          <p:cNvPr id="10" name="Connettore 2 9"/>
          <p:cNvCxnSpPr>
            <a:stCxn id="9" idx="0"/>
          </p:cNvCxnSpPr>
          <p:nvPr/>
        </p:nvCxnSpPr>
        <p:spPr>
          <a:xfrm flipH="1" flipV="1">
            <a:off x="6804248" y="4221088"/>
            <a:ext cx="864096" cy="64807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Rettangolo 14"/>
          <p:cNvSpPr/>
          <p:nvPr/>
        </p:nvSpPr>
        <p:spPr>
          <a:xfrm>
            <a:off x="6588224" y="1872208"/>
            <a:ext cx="2304256" cy="172819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can </a:t>
            </a:r>
            <a:r>
              <a:rPr lang="it-IT" dirty="0" err="1" smtClean="0">
                <a:solidFill>
                  <a:schemeClr val="tx1"/>
                </a:solidFill>
              </a:rPr>
              <a:t>filter</a:t>
            </a:r>
            <a:r>
              <a:rPr lang="it-IT" dirty="0" smtClean="0">
                <a:solidFill>
                  <a:schemeClr val="tx1"/>
                </a:solidFill>
              </a:rPr>
              <a:t> off </a:t>
            </a:r>
            <a:r>
              <a:rPr lang="it-IT" dirty="0" err="1" smtClean="0">
                <a:solidFill>
                  <a:schemeClr val="tx1"/>
                </a:solidFill>
              </a:rPr>
              <a:t>teammates</a:t>
            </a:r>
            <a:r>
              <a:rPr lang="it-IT" dirty="0" smtClean="0">
                <a:solidFill>
                  <a:schemeClr val="tx1"/>
                </a:solidFill>
              </a:rPr>
              <a:t> </a:t>
            </a:r>
            <a:r>
              <a:rPr lang="it-IT" dirty="0" err="1" smtClean="0">
                <a:solidFill>
                  <a:schemeClr val="tx1"/>
                </a:solidFill>
              </a:rPr>
              <a:t>by</a:t>
            </a:r>
            <a:r>
              <a:rPr lang="it-IT" dirty="0" smtClean="0">
                <a:solidFill>
                  <a:schemeClr val="tx1"/>
                </a:solidFill>
              </a:rPr>
              <a:t> </a:t>
            </a:r>
            <a:r>
              <a:rPr lang="it-IT" dirty="0" err="1" smtClean="0">
                <a:solidFill>
                  <a:schemeClr val="tx1"/>
                </a:solidFill>
              </a:rPr>
              <a:t>using</a:t>
            </a:r>
            <a:r>
              <a:rPr lang="it-IT" dirty="0" smtClean="0">
                <a:solidFill>
                  <a:schemeClr val="tx1"/>
                </a:solidFill>
              </a:rPr>
              <a:t> the </a:t>
            </a:r>
            <a:r>
              <a:rPr lang="it-IT" dirty="0" err="1" smtClean="0">
                <a:solidFill>
                  <a:schemeClr val="tx1"/>
                </a:solidFill>
              </a:rPr>
              <a:t>legend</a:t>
            </a:r>
            <a:r>
              <a:rPr lang="it-IT" dirty="0" smtClean="0">
                <a:solidFill>
                  <a:schemeClr val="tx1"/>
                </a:solidFill>
              </a:rPr>
              <a:t>, or </a:t>
            </a:r>
            <a:r>
              <a:rPr lang="it-IT" dirty="0" err="1" smtClean="0">
                <a:solidFill>
                  <a:schemeClr val="tx1"/>
                </a:solidFill>
              </a:rPr>
              <a:t>select</a:t>
            </a:r>
            <a:r>
              <a:rPr lang="it-IT" dirty="0" smtClean="0">
                <a:solidFill>
                  <a:schemeClr val="tx1"/>
                </a:solidFill>
              </a:rPr>
              <a:t> a </a:t>
            </a:r>
            <a:r>
              <a:rPr lang="it-IT" dirty="0" err="1" smtClean="0">
                <a:solidFill>
                  <a:schemeClr val="tx1"/>
                </a:solidFill>
              </a:rPr>
              <a:t>new</a:t>
            </a:r>
            <a:r>
              <a:rPr lang="it-IT" dirty="0" smtClean="0">
                <a:solidFill>
                  <a:schemeClr val="tx1"/>
                </a:solidFill>
              </a:rPr>
              <a:t> driver </a:t>
            </a:r>
            <a:r>
              <a:rPr lang="it-IT" dirty="0" err="1" smtClean="0">
                <a:solidFill>
                  <a:schemeClr val="tx1"/>
                </a:solidFill>
              </a:rPr>
              <a:t>by</a:t>
            </a:r>
            <a:r>
              <a:rPr lang="it-IT" dirty="0" smtClean="0">
                <a:solidFill>
                  <a:schemeClr val="tx1"/>
                </a:solidFill>
              </a:rPr>
              <a:t> </a:t>
            </a:r>
            <a:r>
              <a:rPr lang="it-IT" dirty="0" err="1" smtClean="0">
                <a:solidFill>
                  <a:schemeClr val="tx1"/>
                </a:solidFill>
              </a:rPr>
              <a:t>clicking</a:t>
            </a:r>
            <a:r>
              <a:rPr lang="it-IT" dirty="0" smtClean="0">
                <a:solidFill>
                  <a:schemeClr val="tx1"/>
                </a:solidFill>
              </a:rPr>
              <a:t> on the </a:t>
            </a:r>
            <a:r>
              <a:rPr lang="it-IT" dirty="0" err="1" smtClean="0">
                <a:solidFill>
                  <a:schemeClr val="tx1"/>
                </a:solidFill>
              </a:rPr>
              <a:t>magnifiyng</a:t>
            </a:r>
            <a:r>
              <a:rPr lang="it-IT" dirty="0" smtClean="0">
                <a:solidFill>
                  <a:schemeClr val="tx1"/>
                </a:solidFill>
              </a:rPr>
              <a:t> </a:t>
            </a:r>
            <a:r>
              <a:rPr lang="it-IT" dirty="0" err="1" smtClean="0">
                <a:solidFill>
                  <a:schemeClr val="tx1"/>
                </a:solidFill>
              </a:rPr>
              <a:t>glass</a:t>
            </a:r>
            <a:r>
              <a:rPr lang="it-IT" dirty="0" smtClean="0">
                <a:solidFill>
                  <a:schemeClr val="tx1"/>
                </a:solidFill>
              </a:rPr>
              <a:t>.</a:t>
            </a:r>
            <a:endParaRPr lang="it-IT" dirty="0">
              <a:solidFill>
                <a:schemeClr val="tx1"/>
              </a:solidFill>
            </a:endParaRPr>
          </a:p>
        </p:txBody>
      </p:sp>
      <p:cxnSp>
        <p:nvCxnSpPr>
          <p:cNvPr id="16" name="Connettore 2 15"/>
          <p:cNvCxnSpPr/>
          <p:nvPr/>
        </p:nvCxnSpPr>
        <p:spPr>
          <a:xfrm flipH="1" flipV="1">
            <a:off x="6948264" y="1556792"/>
            <a:ext cx="288032" cy="31541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Place</a:t>
            </a:r>
            <a:r>
              <a:rPr lang="it-IT" dirty="0" smtClean="0"/>
              <a:t> In Sport’s </a:t>
            </a:r>
            <a:r>
              <a:rPr lang="it-IT" dirty="0" err="1" smtClean="0"/>
              <a:t>History</a:t>
            </a:r>
            <a:endParaRPr lang="it-IT" dirty="0"/>
          </a:p>
        </p:txBody>
      </p:sp>
      <p:sp>
        <p:nvSpPr>
          <p:cNvPr id="3" name="Segnaposto contenuto 2"/>
          <p:cNvSpPr>
            <a:spLocks noGrp="1"/>
          </p:cNvSpPr>
          <p:nvPr>
            <p:ph idx="1"/>
          </p:nvPr>
        </p:nvSpPr>
        <p:spPr>
          <a:xfrm>
            <a:off x="611560" y="1124744"/>
            <a:ext cx="7886700" cy="5184576"/>
          </a:xfrm>
        </p:spPr>
        <p:txBody>
          <a:bodyPr>
            <a:normAutofit/>
          </a:bodyPr>
          <a:lstStyle/>
          <a:p>
            <a:r>
              <a:rPr lang="en-US" dirty="0" smtClean="0"/>
              <a:t>I thought this chart was useful because you can hover over the names of the teammates in the Comparisons Against Teammates chart and highlight the corresponding circles in the PCA (and vice versa).</a:t>
            </a:r>
          </a:p>
          <a:p>
            <a:r>
              <a:rPr lang="en-US" dirty="0" smtClean="0"/>
              <a:t>This way a user can see how strong a teammate is, so that they can attribute the right “value” to some of the wins/losses (a driver losing against a far more skilled and awarded teammate is way less severe than losing against the ‘new guy’).</a:t>
            </a:r>
            <a:endParaRPr lang="it-IT"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Limitations</a:t>
            </a:r>
            <a:endParaRPr lang="it-IT" dirty="0"/>
          </a:p>
        </p:txBody>
      </p:sp>
      <p:sp>
        <p:nvSpPr>
          <p:cNvPr id="3" name="Segnaposto contenuto 2"/>
          <p:cNvSpPr>
            <a:spLocks noGrp="1"/>
          </p:cNvSpPr>
          <p:nvPr>
            <p:ph idx="1"/>
          </p:nvPr>
        </p:nvSpPr>
        <p:spPr>
          <a:xfrm>
            <a:off x="611560" y="908720"/>
            <a:ext cx="7886700" cy="1728192"/>
          </a:xfrm>
        </p:spPr>
        <p:txBody>
          <a:bodyPr>
            <a:normAutofit/>
          </a:bodyPr>
          <a:lstStyle/>
          <a:p>
            <a:r>
              <a:rPr lang="en-US" dirty="0" smtClean="0"/>
              <a:t>Even though the dataset promised complete stats from the fifties to today, not only qualifying data starts only from 1994, but there are also some short gaps even after.</a:t>
            </a:r>
          </a:p>
        </p:txBody>
      </p:sp>
      <p:pic>
        <p:nvPicPr>
          <p:cNvPr id="4" name="Immagine 3" descr="lie.png"/>
          <p:cNvPicPr>
            <a:picLocks noChangeAspect="1"/>
          </p:cNvPicPr>
          <p:nvPr/>
        </p:nvPicPr>
        <p:blipFill>
          <a:blip r:embed="rId2" cstate="print"/>
          <a:stretch>
            <a:fillRect/>
          </a:stretch>
        </p:blipFill>
        <p:spPr>
          <a:xfrm>
            <a:off x="251520" y="2636912"/>
            <a:ext cx="8568952" cy="796473"/>
          </a:xfrm>
          <a:prstGeom prst="rect">
            <a:avLst/>
          </a:prstGeom>
          <a:ln w="12700">
            <a:solidFill>
              <a:schemeClr val="tx1"/>
            </a:solidFill>
          </a:ln>
        </p:spPr>
      </p:pic>
      <p:sp>
        <p:nvSpPr>
          <p:cNvPr id="5" name="Segnaposto contenuto 2"/>
          <p:cNvSpPr txBox="1">
            <a:spLocks/>
          </p:cNvSpPr>
          <p:nvPr/>
        </p:nvSpPr>
        <p:spPr>
          <a:xfrm>
            <a:off x="683568" y="3717032"/>
            <a:ext cx="7886700" cy="1728192"/>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This forced me to use an asterisk near every value that expresses the number of pole positions, which notifies the user that such stats may contain missing information.</a:t>
            </a:r>
            <a:endParaRPr kumimoji="0" lang="it-IT" sz="2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Limitations</a:t>
            </a:r>
            <a:endParaRPr lang="it-IT" dirty="0"/>
          </a:p>
        </p:txBody>
      </p:sp>
      <p:sp>
        <p:nvSpPr>
          <p:cNvPr id="3" name="Segnaposto contenuto 2"/>
          <p:cNvSpPr>
            <a:spLocks noGrp="1"/>
          </p:cNvSpPr>
          <p:nvPr>
            <p:ph idx="1"/>
          </p:nvPr>
        </p:nvSpPr>
        <p:spPr>
          <a:xfrm>
            <a:off x="611560" y="908720"/>
            <a:ext cx="7886700" cy="4824536"/>
          </a:xfrm>
        </p:spPr>
        <p:txBody>
          <a:bodyPr>
            <a:normAutofit fontScale="92500"/>
          </a:bodyPr>
          <a:lstStyle/>
          <a:p>
            <a:r>
              <a:rPr lang="en-US" dirty="0" smtClean="0"/>
              <a:t>I wish I could have implemented more filters for the ‘Comparisons Against Teammates’  chart, for example visualizing the wins/losses in races where only both drivers achieved a certain threshold of points, or filtering out races where one of them suffered from a reliability issue that prevented him from reaching the better place against the teammate.</a:t>
            </a:r>
          </a:p>
          <a:p>
            <a:r>
              <a:rPr lang="en-US" dirty="0" smtClean="0"/>
              <a:t>Also, I wish I could have implemented a toggle that lets the DNF chart display more categories in order to satisfy the more demanding users that want to know the exact reason behind a DNF.</a:t>
            </a:r>
            <a:endParaRPr lang="it-IT" dirty="0" smtClean="0"/>
          </a:p>
          <a:p>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Limitations</a:t>
            </a:r>
            <a:endParaRPr lang="it-IT" dirty="0"/>
          </a:p>
        </p:txBody>
      </p:sp>
      <p:sp>
        <p:nvSpPr>
          <p:cNvPr id="3" name="Segnaposto contenuto 2"/>
          <p:cNvSpPr>
            <a:spLocks noGrp="1"/>
          </p:cNvSpPr>
          <p:nvPr>
            <p:ph idx="1"/>
          </p:nvPr>
        </p:nvSpPr>
        <p:spPr>
          <a:xfrm>
            <a:off x="611560" y="908720"/>
            <a:ext cx="7886700" cy="1728192"/>
          </a:xfrm>
        </p:spPr>
        <p:txBody>
          <a:bodyPr>
            <a:normAutofit/>
          </a:bodyPr>
          <a:lstStyle/>
          <a:p>
            <a:r>
              <a:rPr lang="it-IT" dirty="0" err="1" smtClean="0"/>
              <a:t>Lastly</a:t>
            </a:r>
            <a:r>
              <a:rPr lang="it-IT" dirty="0" smtClean="0"/>
              <a:t>, </a:t>
            </a:r>
            <a:r>
              <a:rPr lang="en-US" dirty="0" smtClean="0"/>
              <a:t>I wish I could have implemented the initial selection of a driver through visualization, and not through the time unusual slider/drop-down combo.</a:t>
            </a:r>
          </a:p>
          <a:p>
            <a:endParaRPr lang="en-US" dirty="0" smtClean="0"/>
          </a:p>
        </p:txBody>
      </p:sp>
      <p:pic>
        <p:nvPicPr>
          <p:cNvPr id="4" name="Immagine 3" descr="SelectDriver.png"/>
          <p:cNvPicPr>
            <a:picLocks noChangeAspect="1"/>
          </p:cNvPicPr>
          <p:nvPr/>
        </p:nvPicPr>
        <p:blipFill>
          <a:blip r:embed="rId2" cstate="print"/>
          <a:stretch>
            <a:fillRect/>
          </a:stretch>
        </p:blipFill>
        <p:spPr>
          <a:xfrm>
            <a:off x="1691680" y="2636912"/>
            <a:ext cx="5701588" cy="1015873"/>
          </a:xfrm>
          <a:prstGeom prst="rect">
            <a:avLst/>
          </a:prstGeom>
        </p:spPr>
      </p:pic>
      <p:sp>
        <p:nvSpPr>
          <p:cNvPr id="5" name="Segnaposto contenuto 2"/>
          <p:cNvSpPr txBox="1">
            <a:spLocks/>
          </p:cNvSpPr>
          <p:nvPr/>
        </p:nvSpPr>
        <p:spPr>
          <a:xfrm>
            <a:off x="539552" y="3717032"/>
            <a:ext cx="7886700" cy="2232248"/>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However I could not think of anything that did not feel “gimmicky”, meaning that it used visualization just for the sake of it, so I settled for something that I felt to be more intuitive.</a:t>
            </a:r>
            <a:endParaRPr kumimoji="0" lang="it-IT" sz="2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Conclusion</a:t>
            </a:r>
            <a:endParaRPr lang="it-IT" dirty="0"/>
          </a:p>
        </p:txBody>
      </p:sp>
      <p:sp>
        <p:nvSpPr>
          <p:cNvPr id="3" name="Segnaposto contenuto 2"/>
          <p:cNvSpPr>
            <a:spLocks noGrp="1"/>
          </p:cNvSpPr>
          <p:nvPr>
            <p:ph idx="1"/>
          </p:nvPr>
        </p:nvSpPr>
        <p:spPr>
          <a:xfrm>
            <a:off x="611560" y="1196752"/>
            <a:ext cx="7886700" cy="4824536"/>
          </a:xfrm>
        </p:spPr>
        <p:txBody>
          <a:bodyPr>
            <a:normAutofit/>
          </a:bodyPr>
          <a:lstStyle/>
          <a:p>
            <a:r>
              <a:rPr lang="en-US" dirty="0" smtClean="0"/>
              <a:t>I feel that “Driver </a:t>
            </a:r>
            <a:r>
              <a:rPr lang="en-US" dirty="0" err="1" smtClean="0"/>
              <a:t>Analyser</a:t>
            </a:r>
            <a:r>
              <a:rPr lang="en-US" dirty="0" smtClean="0"/>
              <a:t>” offers a quick and intuitive way to gain a greater understanding of a driver’s career, where a lot of meaningful insights can be made just with a short series of ‘clicks’.</a:t>
            </a:r>
          </a:p>
          <a:p>
            <a:r>
              <a:rPr lang="en-US" dirty="0" smtClean="0"/>
              <a:t>… of course it’s no match for a more professional tool that is built on a larger quantity of data not publicly available!</a:t>
            </a:r>
            <a:endParaRPr lang="it-IT"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smtClean="0"/>
              <a:t>Target </a:t>
            </a:r>
            <a:r>
              <a:rPr lang="it-IT" dirty="0" err="1" smtClean="0"/>
              <a:t>User</a:t>
            </a:r>
            <a:endParaRPr lang="it-IT" dirty="0"/>
          </a:p>
        </p:txBody>
      </p:sp>
      <p:sp>
        <p:nvSpPr>
          <p:cNvPr id="3" name="Segnaposto contenuto 2"/>
          <p:cNvSpPr>
            <a:spLocks noGrp="1"/>
          </p:cNvSpPr>
          <p:nvPr>
            <p:ph idx="1"/>
          </p:nvPr>
        </p:nvSpPr>
        <p:spPr>
          <a:xfrm>
            <a:off x="611560" y="1052736"/>
            <a:ext cx="7886700" cy="4968552"/>
          </a:xfrm>
        </p:spPr>
        <p:txBody>
          <a:bodyPr>
            <a:normAutofit/>
          </a:bodyPr>
          <a:lstStyle/>
          <a:p>
            <a:r>
              <a:rPr lang="it-IT" dirty="0" smtClean="0"/>
              <a:t>The target </a:t>
            </a:r>
            <a:r>
              <a:rPr lang="it-IT" dirty="0" err="1" smtClean="0"/>
              <a:t>user</a:t>
            </a:r>
            <a:r>
              <a:rPr lang="it-IT" dirty="0" smtClean="0"/>
              <a:t> </a:t>
            </a:r>
            <a:r>
              <a:rPr lang="it-IT" dirty="0" err="1" smtClean="0"/>
              <a:t>is</a:t>
            </a:r>
            <a:r>
              <a:rPr lang="it-IT" dirty="0" smtClean="0"/>
              <a:t> </a:t>
            </a:r>
            <a:r>
              <a:rPr lang="it-IT" dirty="0" err="1" smtClean="0"/>
              <a:t>someone</a:t>
            </a:r>
            <a:r>
              <a:rPr lang="it-IT" dirty="0" smtClean="0"/>
              <a:t> </a:t>
            </a:r>
            <a:r>
              <a:rPr lang="it-IT" dirty="0" err="1" smtClean="0"/>
              <a:t>interested</a:t>
            </a:r>
            <a:r>
              <a:rPr lang="it-IT" dirty="0" smtClean="0"/>
              <a:t> in </a:t>
            </a:r>
            <a:r>
              <a:rPr lang="it-IT" dirty="0" err="1" smtClean="0"/>
              <a:t>having</a:t>
            </a:r>
            <a:r>
              <a:rPr lang="it-IT" dirty="0" smtClean="0"/>
              <a:t> a </a:t>
            </a:r>
            <a:r>
              <a:rPr lang="it-IT" dirty="0" err="1" smtClean="0"/>
              <a:t>greater</a:t>
            </a:r>
            <a:r>
              <a:rPr lang="it-IT" dirty="0" smtClean="0"/>
              <a:t> </a:t>
            </a:r>
            <a:r>
              <a:rPr lang="it-IT" dirty="0" err="1" smtClean="0"/>
              <a:t>understanding</a:t>
            </a:r>
            <a:r>
              <a:rPr lang="it-IT" dirty="0" smtClean="0"/>
              <a:t> </a:t>
            </a:r>
            <a:r>
              <a:rPr lang="it-IT" dirty="0" err="1" smtClean="0"/>
              <a:t>of</a:t>
            </a:r>
            <a:r>
              <a:rPr lang="it-IT" dirty="0" smtClean="0"/>
              <a:t> a driver’s performance.</a:t>
            </a:r>
          </a:p>
          <a:p>
            <a:r>
              <a:rPr lang="it-IT" dirty="0" err="1" smtClean="0"/>
              <a:t>It</a:t>
            </a:r>
            <a:r>
              <a:rPr lang="it-IT" dirty="0" smtClean="0"/>
              <a:t> can </a:t>
            </a:r>
            <a:r>
              <a:rPr lang="it-IT" dirty="0" err="1" smtClean="0"/>
              <a:t>be</a:t>
            </a:r>
            <a:r>
              <a:rPr lang="it-IT" dirty="0" smtClean="0"/>
              <a:t> </a:t>
            </a:r>
            <a:r>
              <a:rPr lang="it-IT" dirty="0" err="1" smtClean="0"/>
              <a:t>someone</a:t>
            </a:r>
            <a:r>
              <a:rPr lang="it-IT" dirty="0" smtClean="0"/>
              <a:t> </a:t>
            </a:r>
            <a:r>
              <a:rPr lang="en-US" dirty="0" smtClean="0"/>
              <a:t>internally in the teams themselves who is looking for the next best hire.</a:t>
            </a:r>
          </a:p>
          <a:p>
            <a:r>
              <a:rPr lang="it-IT" dirty="0" smtClean="0"/>
              <a:t>Or </a:t>
            </a:r>
            <a:r>
              <a:rPr lang="it-IT" dirty="0" err="1" smtClean="0"/>
              <a:t>it</a:t>
            </a:r>
            <a:r>
              <a:rPr lang="it-IT" dirty="0" smtClean="0"/>
              <a:t> can </a:t>
            </a:r>
            <a:r>
              <a:rPr lang="it-IT" dirty="0" err="1" smtClean="0"/>
              <a:t>be</a:t>
            </a:r>
            <a:r>
              <a:rPr lang="it-IT" dirty="0" smtClean="0"/>
              <a:t> just a </a:t>
            </a:r>
            <a:r>
              <a:rPr lang="it-IT" dirty="0" err="1" smtClean="0"/>
              <a:t>passionate</a:t>
            </a:r>
            <a:r>
              <a:rPr lang="it-IT" dirty="0" smtClean="0"/>
              <a:t> fan, the </a:t>
            </a:r>
            <a:r>
              <a:rPr lang="it-IT" dirty="0" err="1" smtClean="0"/>
              <a:t>type</a:t>
            </a:r>
            <a:r>
              <a:rPr lang="it-IT" dirty="0" smtClean="0"/>
              <a:t> </a:t>
            </a:r>
            <a:r>
              <a:rPr lang="it-IT" dirty="0" err="1" smtClean="0"/>
              <a:t>that</a:t>
            </a:r>
            <a:r>
              <a:rPr lang="it-IT" dirty="0" smtClean="0"/>
              <a:t> </a:t>
            </a:r>
            <a:r>
              <a:rPr lang="it-IT" dirty="0" err="1" smtClean="0"/>
              <a:t>spends</a:t>
            </a:r>
            <a:r>
              <a:rPr lang="it-IT" dirty="0" smtClean="0"/>
              <a:t> </a:t>
            </a:r>
            <a:r>
              <a:rPr lang="it-IT" dirty="0" err="1" smtClean="0"/>
              <a:t>hours</a:t>
            </a:r>
            <a:r>
              <a:rPr lang="it-IT" dirty="0" smtClean="0"/>
              <a:t> </a:t>
            </a:r>
            <a:r>
              <a:rPr lang="it-IT" dirty="0" err="1" smtClean="0"/>
              <a:t>discussing</a:t>
            </a:r>
            <a:r>
              <a:rPr lang="it-IT" dirty="0" smtClean="0"/>
              <a:t> </a:t>
            </a:r>
            <a:r>
              <a:rPr lang="it-IT" dirty="0" err="1" smtClean="0"/>
              <a:t>which</a:t>
            </a:r>
            <a:r>
              <a:rPr lang="it-IT" dirty="0" smtClean="0"/>
              <a:t> driver </a:t>
            </a:r>
            <a:r>
              <a:rPr lang="it-IT" dirty="0" err="1" smtClean="0"/>
              <a:t>is</a:t>
            </a:r>
            <a:r>
              <a:rPr lang="it-IT" dirty="0" smtClean="0"/>
              <a:t> </a:t>
            </a:r>
            <a:r>
              <a:rPr lang="it-IT" dirty="0" err="1" smtClean="0"/>
              <a:t>better</a:t>
            </a:r>
            <a:r>
              <a:rPr lang="it-IT" dirty="0" smtClean="0"/>
              <a:t> and </a:t>
            </a:r>
            <a:r>
              <a:rPr lang="it-IT" dirty="0" err="1" smtClean="0"/>
              <a:t>why</a:t>
            </a:r>
            <a:r>
              <a:rPr lang="it-IT" dirty="0" smtClean="0"/>
              <a:t>.</a:t>
            </a:r>
          </a:p>
          <a:p>
            <a:r>
              <a:rPr lang="it-IT" dirty="0" smtClean="0"/>
              <a:t>Or </a:t>
            </a:r>
            <a:r>
              <a:rPr lang="it-IT" dirty="0" err="1" smtClean="0"/>
              <a:t>it</a:t>
            </a:r>
            <a:r>
              <a:rPr lang="it-IT" dirty="0" smtClean="0"/>
              <a:t> can </a:t>
            </a:r>
            <a:r>
              <a:rPr lang="it-IT" dirty="0" err="1" smtClean="0"/>
              <a:t>be</a:t>
            </a:r>
            <a:r>
              <a:rPr lang="it-IT" dirty="0" smtClean="0"/>
              <a:t> just </a:t>
            </a:r>
            <a:r>
              <a:rPr lang="it-IT" dirty="0" err="1" smtClean="0"/>
              <a:t>someone</a:t>
            </a:r>
            <a:r>
              <a:rPr lang="it-IT" dirty="0" smtClean="0"/>
              <a:t> </a:t>
            </a:r>
            <a:r>
              <a:rPr lang="it-IT" dirty="0" err="1" smtClean="0"/>
              <a:t>who</a:t>
            </a:r>
            <a:r>
              <a:rPr lang="it-IT" dirty="0" smtClean="0"/>
              <a:t> </a:t>
            </a:r>
            <a:r>
              <a:rPr lang="it-IT" dirty="0" err="1" smtClean="0"/>
              <a:t>likes</a:t>
            </a:r>
            <a:r>
              <a:rPr lang="it-IT" dirty="0" smtClean="0"/>
              <a:t> </a:t>
            </a:r>
            <a:r>
              <a:rPr lang="it-IT" dirty="0" err="1" smtClean="0"/>
              <a:t>to</a:t>
            </a:r>
            <a:r>
              <a:rPr lang="it-IT" dirty="0" smtClean="0"/>
              <a:t> </a:t>
            </a:r>
            <a:r>
              <a:rPr lang="it-IT" dirty="0" err="1" smtClean="0"/>
              <a:t>bet</a:t>
            </a:r>
            <a:r>
              <a:rPr lang="it-IT" dirty="0" smtClean="0"/>
              <a:t> and </a:t>
            </a:r>
            <a:r>
              <a:rPr lang="it-IT" dirty="0" err="1" smtClean="0"/>
              <a:t>win</a:t>
            </a:r>
            <a:r>
              <a:rPr lang="it-IT" dirty="0" smtClean="0"/>
              <a:t> (</a:t>
            </a:r>
            <a:r>
              <a:rPr lang="it-IT" dirty="0" err="1" smtClean="0"/>
              <a:t>hopefully</a:t>
            </a:r>
            <a:r>
              <a:rPr lang="it-IT" dirty="0" smtClean="0"/>
              <a:t>) some easy </a:t>
            </a:r>
            <a:r>
              <a:rPr lang="it-IT" dirty="0" err="1" smtClean="0"/>
              <a:t>money</a:t>
            </a:r>
            <a:r>
              <a:rPr lang="it-IT" dirty="0" smtClean="0"/>
              <a:t>.</a:t>
            </a:r>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References</a:t>
            </a:r>
            <a:endParaRPr lang="it-IT" dirty="0"/>
          </a:p>
        </p:txBody>
      </p:sp>
      <p:sp>
        <p:nvSpPr>
          <p:cNvPr id="3" name="Segnaposto contenuto 2"/>
          <p:cNvSpPr>
            <a:spLocks noGrp="1"/>
          </p:cNvSpPr>
          <p:nvPr>
            <p:ph idx="1"/>
          </p:nvPr>
        </p:nvSpPr>
        <p:spPr>
          <a:xfrm>
            <a:off x="611560" y="908720"/>
            <a:ext cx="7886700" cy="4824536"/>
          </a:xfrm>
        </p:spPr>
        <p:txBody>
          <a:bodyPr>
            <a:normAutofit/>
          </a:bodyPr>
          <a:lstStyle/>
          <a:p>
            <a:r>
              <a:rPr lang="en-US" dirty="0" smtClean="0"/>
              <a:t>D3.js:</a:t>
            </a:r>
            <a:br>
              <a:rPr lang="en-US" dirty="0" smtClean="0"/>
            </a:br>
            <a:r>
              <a:rPr lang="en-US" dirty="0" smtClean="0">
                <a:hlinkClick r:id="rId2"/>
              </a:rPr>
              <a:t>https://www.talend.com/</a:t>
            </a:r>
            <a:endParaRPr lang="en-US" dirty="0" smtClean="0"/>
          </a:p>
          <a:p>
            <a:r>
              <a:rPr lang="en-US" dirty="0" smtClean="0"/>
              <a:t>Visual Analysis of Formula One Races:</a:t>
            </a:r>
            <a:br>
              <a:rPr lang="en-US" dirty="0" smtClean="0"/>
            </a:br>
            <a:r>
              <a:rPr lang="en-US" dirty="0" smtClean="0">
                <a:hlinkClick r:id="rId3"/>
              </a:rPr>
              <a:t>https://www.researchgate.net/publication/333480821_Visual_Analysis_of_Formula_One_Races</a:t>
            </a:r>
            <a:endParaRPr lang="en-US" dirty="0" smtClean="0"/>
          </a:p>
          <a:p>
            <a:r>
              <a:rPr lang="en-US" dirty="0" smtClean="0"/>
              <a:t>Dataset: </a:t>
            </a:r>
            <a:r>
              <a:rPr lang="en-US" dirty="0" smtClean="0">
                <a:hlinkClick r:id="rId4"/>
              </a:rPr>
              <a:t>https://www.kaggle.com/rohanrao/formula-1-world-championship-1950-2020</a:t>
            </a:r>
            <a:endParaRPr lang="en-US" dirty="0" smtClean="0"/>
          </a:p>
          <a:p>
            <a:r>
              <a:rPr lang="en-US" dirty="0" err="1" smtClean="0"/>
              <a:t>Talend</a:t>
            </a:r>
            <a:r>
              <a:rPr lang="en-US" dirty="0" smtClean="0"/>
              <a:t> Open Studio:</a:t>
            </a:r>
            <a:br>
              <a:rPr lang="en-US" dirty="0" smtClean="0"/>
            </a:br>
            <a:r>
              <a:rPr lang="en-US" dirty="0" smtClean="0">
                <a:hlinkClick r:id="rId2"/>
              </a:rPr>
              <a:t>https://www.talend.com/</a:t>
            </a:r>
            <a:endParaRPr lang="it-IT" dirty="0" smtClean="0"/>
          </a:p>
          <a:p>
            <a:endParaRPr lang="it-IT"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smtClean="0"/>
              <a:t>Target </a:t>
            </a:r>
            <a:r>
              <a:rPr lang="it-IT" dirty="0" err="1" smtClean="0"/>
              <a:t>User</a:t>
            </a:r>
            <a:endParaRPr lang="it-IT" dirty="0"/>
          </a:p>
        </p:txBody>
      </p:sp>
      <p:sp>
        <p:nvSpPr>
          <p:cNvPr id="3" name="Segnaposto contenuto 2"/>
          <p:cNvSpPr>
            <a:spLocks noGrp="1"/>
          </p:cNvSpPr>
          <p:nvPr>
            <p:ph idx="1"/>
          </p:nvPr>
        </p:nvSpPr>
        <p:spPr>
          <a:xfrm>
            <a:off x="611560" y="1052736"/>
            <a:ext cx="7886700" cy="4968552"/>
          </a:xfrm>
        </p:spPr>
        <p:txBody>
          <a:bodyPr>
            <a:normAutofit/>
          </a:bodyPr>
          <a:lstStyle/>
          <a:p>
            <a:r>
              <a:rPr lang="it-IT" dirty="0" err="1" smtClean="0"/>
              <a:t>What</a:t>
            </a:r>
            <a:r>
              <a:rPr lang="it-IT" dirty="0" smtClean="0"/>
              <a:t> </a:t>
            </a:r>
            <a:r>
              <a:rPr lang="it-IT" dirty="0" err="1" smtClean="0"/>
              <a:t>may</a:t>
            </a:r>
            <a:r>
              <a:rPr lang="it-IT" dirty="0" smtClean="0"/>
              <a:t> a </a:t>
            </a:r>
            <a:r>
              <a:rPr lang="it-IT" dirty="0" err="1" smtClean="0"/>
              <a:t>user</a:t>
            </a:r>
            <a:r>
              <a:rPr lang="it-IT" dirty="0" smtClean="0"/>
              <a:t> </a:t>
            </a:r>
            <a:r>
              <a:rPr lang="it-IT" dirty="0" err="1" smtClean="0"/>
              <a:t>be</a:t>
            </a:r>
            <a:r>
              <a:rPr lang="it-IT" dirty="0" smtClean="0"/>
              <a:t> </a:t>
            </a:r>
            <a:r>
              <a:rPr lang="it-IT" dirty="0" err="1" smtClean="0"/>
              <a:t>interested</a:t>
            </a:r>
            <a:r>
              <a:rPr lang="it-IT" dirty="0" smtClean="0"/>
              <a:t> in? </a:t>
            </a:r>
            <a:r>
              <a:rPr lang="it-IT" dirty="0" err="1" smtClean="0"/>
              <a:t>Let</a:t>
            </a:r>
            <a:r>
              <a:rPr lang="it-IT" dirty="0" smtClean="0"/>
              <a:t>’s </a:t>
            </a:r>
            <a:r>
              <a:rPr lang="it-IT" dirty="0" err="1" smtClean="0"/>
              <a:t>try</a:t>
            </a:r>
            <a:r>
              <a:rPr lang="it-IT" dirty="0" smtClean="0"/>
              <a:t> </a:t>
            </a:r>
            <a:r>
              <a:rPr lang="it-IT" dirty="0" err="1" smtClean="0"/>
              <a:t>to</a:t>
            </a:r>
            <a:r>
              <a:rPr lang="it-IT" dirty="0" smtClean="0"/>
              <a:t> </a:t>
            </a:r>
            <a:r>
              <a:rPr lang="it-IT" dirty="0" err="1" smtClean="0"/>
              <a:t>guess</a:t>
            </a:r>
            <a:r>
              <a:rPr lang="it-IT" dirty="0" smtClean="0"/>
              <a:t> </a:t>
            </a:r>
            <a:r>
              <a:rPr lang="it-IT" dirty="0" err="1" smtClean="0"/>
              <a:t>it</a:t>
            </a:r>
            <a:r>
              <a:rPr lang="it-IT" dirty="0" smtClean="0"/>
              <a:t> </a:t>
            </a:r>
            <a:r>
              <a:rPr lang="it-IT" dirty="0" err="1" smtClean="0"/>
              <a:t>with</a:t>
            </a:r>
            <a:r>
              <a:rPr lang="it-IT" dirty="0" smtClean="0"/>
              <a:t> a </a:t>
            </a:r>
            <a:r>
              <a:rPr lang="it-IT" dirty="0" err="1" smtClean="0"/>
              <a:t>list</a:t>
            </a:r>
            <a:r>
              <a:rPr lang="it-IT" dirty="0" smtClean="0"/>
              <a:t>!</a:t>
            </a:r>
          </a:p>
        </p:txBody>
      </p:sp>
      <p:sp>
        <p:nvSpPr>
          <p:cNvPr id="4" name="CasellaDiTesto 3"/>
          <p:cNvSpPr txBox="1"/>
          <p:nvPr/>
        </p:nvSpPr>
        <p:spPr>
          <a:xfrm>
            <a:off x="539552" y="2060848"/>
            <a:ext cx="8136904" cy="347787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25400">
            <a:solidFill>
              <a:schemeClr val="tx1"/>
            </a:solidFill>
          </a:ln>
          <a:effectLst>
            <a:outerShdw blurRad="50800" dist="38100" dir="2700000" algn="tl" rotWithShape="0">
              <a:prstClr val="black">
                <a:alpha val="40000"/>
              </a:prstClr>
            </a:outerShdw>
          </a:effectLst>
        </p:spPr>
        <p:txBody>
          <a:bodyPr wrap="square" rtlCol="0">
            <a:spAutoFit/>
          </a:bodyPr>
          <a:lstStyle/>
          <a:p>
            <a:r>
              <a:rPr lang="en-US" sz="2000" dirty="0" smtClean="0"/>
              <a:t>● Is the driver on an upward trajectory, or are his best days clearly behind him? </a:t>
            </a:r>
          </a:p>
          <a:p>
            <a:r>
              <a:rPr lang="en-US" sz="2000" dirty="0" smtClean="0"/>
              <a:t>● How does his performance compare against the ones of his teammates across his career?</a:t>
            </a:r>
          </a:p>
          <a:p>
            <a:r>
              <a:rPr lang="en-US" sz="2000" dirty="0" smtClean="0"/>
              <a:t>● Does he gets </a:t>
            </a:r>
            <a:r>
              <a:rPr lang="en-US" sz="2000" dirty="0" err="1" smtClean="0"/>
              <a:t>DNF’d</a:t>
            </a:r>
            <a:r>
              <a:rPr lang="en-US" sz="2000" dirty="0" smtClean="0"/>
              <a:t> often? If so, it’s because he is a hothead who constantly gets involved in crashes/collisions, or it’s due to unlucky reliability issues? </a:t>
            </a:r>
          </a:p>
          <a:p>
            <a:r>
              <a:rPr lang="en-US" sz="2000" dirty="0" smtClean="0"/>
              <a:t>● How constant he is in his placements? In which constructor did he gain the better results? In which circuits? </a:t>
            </a:r>
          </a:p>
          <a:p>
            <a:r>
              <a:rPr lang="en-US" sz="2000" dirty="0" smtClean="0"/>
              <a:t>● How does he fit in the history of the sport itself, in terms of achievements reached? </a:t>
            </a:r>
            <a:endParaRPr lang="it-IT"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Related</a:t>
            </a:r>
            <a:r>
              <a:rPr lang="it-IT" dirty="0" smtClean="0"/>
              <a:t> Works</a:t>
            </a:r>
            <a:endParaRPr lang="it-IT" dirty="0"/>
          </a:p>
        </p:txBody>
      </p:sp>
      <p:sp>
        <p:nvSpPr>
          <p:cNvPr id="3" name="Segnaposto contenuto 2"/>
          <p:cNvSpPr>
            <a:spLocks noGrp="1"/>
          </p:cNvSpPr>
          <p:nvPr>
            <p:ph idx="1"/>
          </p:nvPr>
        </p:nvSpPr>
        <p:spPr>
          <a:xfrm>
            <a:off x="611560" y="980728"/>
            <a:ext cx="7886700" cy="720080"/>
          </a:xfrm>
        </p:spPr>
        <p:txBody>
          <a:bodyPr>
            <a:normAutofit lnSpcReduction="10000"/>
          </a:bodyPr>
          <a:lstStyle/>
          <a:p>
            <a:r>
              <a:rPr lang="it-IT" sz="2400" dirty="0" err="1" smtClean="0"/>
              <a:t>Is</a:t>
            </a:r>
            <a:r>
              <a:rPr lang="it-IT" sz="2400" dirty="0" smtClean="0"/>
              <a:t> </a:t>
            </a:r>
            <a:r>
              <a:rPr lang="it-IT" sz="2400" dirty="0" err="1" smtClean="0"/>
              <a:t>there</a:t>
            </a:r>
            <a:r>
              <a:rPr lang="it-IT" sz="2400" dirty="0" smtClean="0"/>
              <a:t> </a:t>
            </a:r>
            <a:r>
              <a:rPr lang="it-IT" sz="2400" dirty="0" err="1" smtClean="0"/>
              <a:t>already</a:t>
            </a:r>
            <a:r>
              <a:rPr lang="it-IT" sz="2400" dirty="0" smtClean="0"/>
              <a:t> </a:t>
            </a:r>
            <a:r>
              <a:rPr lang="it-IT" sz="2400" dirty="0" err="1" smtClean="0"/>
              <a:t>another</a:t>
            </a:r>
            <a:r>
              <a:rPr lang="it-IT" sz="2400" dirty="0" smtClean="0"/>
              <a:t> work </a:t>
            </a:r>
            <a:r>
              <a:rPr lang="it-IT" sz="2400" dirty="0" err="1" smtClean="0"/>
              <a:t>that</a:t>
            </a:r>
            <a:r>
              <a:rPr lang="it-IT" sz="2400" dirty="0" smtClean="0"/>
              <a:t> can help or </a:t>
            </a:r>
            <a:r>
              <a:rPr lang="it-IT" sz="2400" dirty="0" err="1" smtClean="0"/>
              <a:t>be</a:t>
            </a:r>
            <a:r>
              <a:rPr lang="it-IT" sz="2400" dirty="0" smtClean="0"/>
              <a:t> </a:t>
            </a:r>
            <a:r>
              <a:rPr lang="it-IT" sz="2400" dirty="0" err="1" smtClean="0"/>
              <a:t>taken</a:t>
            </a:r>
            <a:r>
              <a:rPr lang="it-IT" sz="2400" dirty="0" smtClean="0"/>
              <a:t> </a:t>
            </a:r>
            <a:r>
              <a:rPr lang="it-IT" sz="2400" dirty="0" err="1" smtClean="0"/>
              <a:t>as</a:t>
            </a:r>
            <a:r>
              <a:rPr lang="it-IT" sz="2400" dirty="0" smtClean="0"/>
              <a:t> </a:t>
            </a:r>
            <a:r>
              <a:rPr lang="it-IT" sz="2400" dirty="0" err="1" smtClean="0"/>
              <a:t>inspiration</a:t>
            </a:r>
            <a:r>
              <a:rPr lang="it-IT" sz="2400" dirty="0" smtClean="0"/>
              <a:t>? </a:t>
            </a:r>
            <a:r>
              <a:rPr lang="it-IT" sz="2400" dirty="0" err="1" smtClean="0"/>
              <a:t>Sort</a:t>
            </a:r>
            <a:r>
              <a:rPr lang="it-IT" sz="2400" dirty="0" smtClean="0"/>
              <a:t> </a:t>
            </a:r>
            <a:r>
              <a:rPr lang="it-IT" sz="2400" dirty="0" err="1" smtClean="0"/>
              <a:t>of</a:t>
            </a:r>
            <a:r>
              <a:rPr lang="it-IT" sz="2400" dirty="0" smtClean="0"/>
              <a:t>!</a:t>
            </a:r>
          </a:p>
        </p:txBody>
      </p:sp>
      <p:pic>
        <p:nvPicPr>
          <p:cNvPr id="1026" name="Picture 2"/>
          <p:cNvPicPr>
            <a:picLocks noChangeAspect="1" noChangeArrowheads="1"/>
          </p:cNvPicPr>
          <p:nvPr/>
        </p:nvPicPr>
        <p:blipFill>
          <a:blip r:embed="rId2" cstate="print"/>
          <a:srcRect/>
          <a:stretch>
            <a:fillRect/>
          </a:stretch>
        </p:blipFill>
        <p:spPr bwMode="auto">
          <a:xfrm>
            <a:off x="1259632" y="1700808"/>
            <a:ext cx="6480720" cy="3466853"/>
          </a:xfrm>
          <a:prstGeom prst="rect">
            <a:avLst/>
          </a:prstGeom>
          <a:noFill/>
          <a:ln w="12700">
            <a:solidFill>
              <a:schemeClr val="tx1"/>
            </a:solidFill>
            <a:miter lim="800000"/>
            <a:headEnd/>
            <a:tailEnd/>
          </a:ln>
        </p:spPr>
      </p:pic>
      <p:sp>
        <p:nvSpPr>
          <p:cNvPr id="5" name="Segnaposto contenuto 2"/>
          <p:cNvSpPr txBox="1">
            <a:spLocks/>
          </p:cNvSpPr>
          <p:nvPr/>
        </p:nvSpPr>
        <p:spPr>
          <a:xfrm>
            <a:off x="683568" y="5229200"/>
            <a:ext cx="7886700" cy="864096"/>
          </a:xfrm>
          <a:prstGeom prst="rect">
            <a:avLst/>
          </a:prstGeom>
        </p:spPr>
        <p:txBody>
          <a:bodyPr vert="horz" lIns="91440" tIns="45720" rIns="91440" bIns="45720" rtlCol="0">
            <a:normAutofit/>
          </a:bodyPr>
          <a:lstStyle/>
          <a:p>
            <a:pPr marL="228600" lvl="0" indent="-228600">
              <a:lnSpc>
                <a:spcPct val="90000"/>
              </a:lnSpc>
              <a:spcBef>
                <a:spcPts val="1000"/>
              </a:spcBef>
              <a:buFont typeface="Arial" panose="020B0604020202020204" pitchFamily="34" charset="0"/>
              <a:buChar char="•"/>
            </a:pP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This</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is</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Visual</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Analysis</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of</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F1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races</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by</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lang="it-IT" sz="2400" dirty="0" err="1" smtClean="0"/>
              <a:t>Lampprecht</a:t>
            </a:r>
            <a:r>
              <a:rPr lang="it-IT" sz="2400" dirty="0" smtClean="0"/>
              <a:t> </a:t>
            </a:r>
            <a:r>
              <a:rPr lang="it-IT" sz="2400" dirty="0" err="1" smtClean="0"/>
              <a:t>et</a:t>
            </a:r>
            <a:r>
              <a:rPr lang="it-IT" sz="2400" dirty="0" smtClean="0"/>
              <a:t> al. </a:t>
            </a:r>
            <a:endParaRPr kumimoji="0" lang="it-IT" sz="24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Related</a:t>
            </a:r>
            <a:r>
              <a:rPr lang="it-IT" dirty="0" smtClean="0"/>
              <a:t> Works</a:t>
            </a:r>
            <a:endParaRPr lang="it-IT" dirty="0"/>
          </a:p>
        </p:txBody>
      </p:sp>
      <p:sp>
        <p:nvSpPr>
          <p:cNvPr id="3" name="Segnaposto contenuto 2"/>
          <p:cNvSpPr>
            <a:spLocks noGrp="1"/>
          </p:cNvSpPr>
          <p:nvPr>
            <p:ph idx="1"/>
          </p:nvPr>
        </p:nvSpPr>
        <p:spPr>
          <a:xfrm>
            <a:off x="611560" y="1052736"/>
            <a:ext cx="7886700" cy="1080120"/>
          </a:xfrm>
        </p:spPr>
        <p:txBody>
          <a:bodyPr>
            <a:normAutofit/>
          </a:bodyPr>
          <a:lstStyle/>
          <a:p>
            <a:r>
              <a:rPr lang="it-IT" sz="2400" dirty="0" err="1" smtClean="0"/>
              <a:t>Even</a:t>
            </a:r>
            <a:r>
              <a:rPr lang="it-IT" sz="2400" dirty="0" smtClean="0"/>
              <a:t> </a:t>
            </a:r>
            <a:r>
              <a:rPr lang="it-IT" sz="2400" dirty="0" err="1" smtClean="0"/>
              <a:t>though</a:t>
            </a:r>
            <a:r>
              <a:rPr lang="it-IT" sz="2400" dirty="0" smtClean="0"/>
              <a:t> the work </a:t>
            </a:r>
            <a:r>
              <a:rPr lang="it-IT" sz="2400" dirty="0" err="1" smtClean="0"/>
              <a:t>of</a:t>
            </a:r>
            <a:r>
              <a:rPr lang="it-IT" sz="2400" dirty="0" smtClean="0"/>
              <a:t> </a:t>
            </a:r>
            <a:r>
              <a:rPr lang="it-IT" sz="2400" dirty="0" err="1" smtClean="0"/>
              <a:t>Lampprecht</a:t>
            </a:r>
            <a:r>
              <a:rPr lang="it-IT" sz="2400" dirty="0" smtClean="0"/>
              <a:t> </a:t>
            </a:r>
            <a:r>
              <a:rPr lang="it-IT" sz="2400" dirty="0" err="1" smtClean="0"/>
              <a:t>et</a:t>
            </a:r>
            <a:r>
              <a:rPr lang="it-IT" sz="2400" dirty="0" smtClean="0"/>
              <a:t> al. </a:t>
            </a:r>
            <a:r>
              <a:rPr lang="it-IT" sz="2400" dirty="0" err="1" smtClean="0"/>
              <a:t>is</a:t>
            </a:r>
            <a:r>
              <a:rPr lang="it-IT" sz="2400" dirty="0" smtClean="0"/>
              <a:t> </a:t>
            </a:r>
            <a:r>
              <a:rPr lang="it-IT" sz="2400" dirty="0" err="1" smtClean="0"/>
              <a:t>still</a:t>
            </a:r>
            <a:r>
              <a:rPr lang="it-IT" sz="2400" dirty="0" smtClean="0"/>
              <a:t> </a:t>
            </a:r>
            <a:r>
              <a:rPr lang="it-IT" sz="2400" dirty="0" err="1" smtClean="0"/>
              <a:t>finalized</a:t>
            </a:r>
            <a:r>
              <a:rPr lang="it-IT" sz="2400" dirty="0" smtClean="0"/>
              <a:t> </a:t>
            </a:r>
            <a:r>
              <a:rPr lang="it-IT" sz="2400" dirty="0" err="1" smtClean="0"/>
              <a:t>to</a:t>
            </a:r>
            <a:r>
              <a:rPr lang="it-IT" sz="2400" dirty="0" smtClean="0"/>
              <a:t> the </a:t>
            </a:r>
            <a:r>
              <a:rPr lang="it-IT" sz="2400" dirty="0" err="1" smtClean="0"/>
              <a:t>study</a:t>
            </a:r>
            <a:r>
              <a:rPr lang="it-IT" sz="2400" dirty="0" smtClean="0"/>
              <a:t> </a:t>
            </a:r>
            <a:r>
              <a:rPr lang="it-IT" sz="2400" dirty="0" err="1" smtClean="0"/>
              <a:t>of</a:t>
            </a:r>
            <a:r>
              <a:rPr lang="it-IT" sz="2400" dirty="0" smtClean="0"/>
              <a:t> a driver’s performance, </a:t>
            </a:r>
            <a:r>
              <a:rPr lang="it-IT" sz="2400" dirty="0" err="1" smtClean="0"/>
              <a:t>there</a:t>
            </a:r>
            <a:r>
              <a:rPr lang="it-IT" sz="2400" dirty="0" smtClean="0"/>
              <a:t> </a:t>
            </a:r>
            <a:r>
              <a:rPr lang="it-IT" sz="2400" dirty="0" err="1" smtClean="0"/>
              <a:t>is</a:t>
            </a:r>
            <a:r>
              <a:rPr lang="it-IT" sz="2400" dirty="0" smtClean="0"/>
              <a:t> </a:t>
            </a:r>
            <a:r>
              <a:rPr lang="it-IT" sz="2400" dirty="0" err="1" smtClean="0"/>
              <a:t>one</a:t>
            </a:r>
            <a:r>
              <a:rPr lang="it-IT" sz="2400" dirty="0" smtClean="0"/>
              <a:t> key </a:t>
            </a:r>
            <a:r>
              <a:rPr lang="it-IT" sz="2400" dirty="0" err="1" smtClean="0"/>
              <a:t>difference</a:t>
            </a:r>
            <a:r>
              <a:rPr lang="it-IT" sz="2400" dirty="0" smtClean="0"/>
              <a:t>.</a:t>
            </a:r>
          </a:p>
        </p:txBody>
      </p:sp>
      <p:sp>
        <p:nvSpPr>
          <p:cNvPr id="5" name="Segnaposto contenuto 2"/>
          <p:cNvSpPr txBox="1">
            <a:spLocks/>
          </p:cNvSpPr>
          <p:nvPr/>
        </p:nvSpPr>
        <p:spPr>
          <a:xfrm>
            <a:off x="4283968" y="2132856"/>
            <a:ext cx="4320480" cy="1296144"/>
          </a:xfrm>
          <a:prstGeom prst="rect">
            <a:avLst/>
          </a:prstGeom>
        </p:spPr>
        <p:txBody>
          <a:bodyPr vert="horz" lIns="91440" tIns="45720" rIns="91440" bIns="45720" rtlCol="0">
            <a:noAutofit/>
          </a:bodyPr>
          <a:lstStyle/>
          <a:p>
            <a:pPr marL="228600" lvl="0" indent="-228600">
              <a:lnSpc>
                <a:spcPct val="90000"/>
              </a:lnSpc>
              <a:spcBef>
                <a:spcPts val="1000"/>
              </a:spcBef>
              <a:buFont typeface="Arial" panose="020B0604020202020204" pitchFamily="34" charset="0"/>
              <a:buChar char="•"/>
            </a:pP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That</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lang="it-IT" sz="2400" dirty="0" err="1" smtClean="0"/>
              <a:t>environment</a:t>
            </a:r>
            <a:r>
              <a:rPr lang="it-IT" sz="2400" dirty="0" smtClean="0"/>
              <a:t> </a:t>
            </a:r>
            <a:r>
              <a:rPr lang="it-IT" sz="2400" dirty="0" err="1" smtClean="0"/>
              <a:t>is</a:t>
            </a:r>
            <a:r>
              <a:rPr lang="it-IT" sz="2400" dirty="0" smtClean="0"/>
              <a:t> “</a:t>
            </a:r>
            <a:r>
              <a:rPr lang="it-IT" sz="2400" dirty="0" err="1" smtClean="0"/>
              <a:t>race-focused</a:t>
            </a:r>
            <a:r>
              <a:rPr lang="it-IT" sz="2400" dirty="0" smtClean="0"/>
              <a:t>”,</a:t>
            </a:r>
            <a:r>
              <a:rPr lang="en-US" sz="2400" dirty="0" smtClean="0"/>
              <a:t> </a:t>
            </a:r>
            <a:r>
              <a:rPr lang="en-US" sz="2400" dirty="0" smtClean="0"/>
              <a:t>meaning that a user can learn about the drivers’ performances only in relation to a given race that is selected through a calendar </a:t>
            </a:r>
            <a:r>
              <a:rPr lang="en-US" sz="2400" dirty="0" smtClean="0"/>
              <a:t>chart, so </a:t>
            </a:r>
            <a:r>
              <a:rPr lang="en-US" sz="2400" dirty="0" smtClean="0"/>
              <a:t>that they have later the possibility to inspect their times down to single laps in a timeline </a:t>
            </a:r>
            <a:r>
              <a:rPr lang="en-US" sz="2400" dirty="0" smtClean="0"/>
              <a:t>graph.</a:t>
            </a:r>
            <a:endParaRPr kumimoji="0" lang="it-IT"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2" cstate="print"/>
          <a:srcRect/>
          <a:stretch>
            <a:fillRect/>
          </a:stretch>
        </p:blipFill>
        <p:spPr bwMode="auto">
          <a:xfrm>
            <a:off x="899592" y="2204864"/>
            <a:ext cx="3384376" cy="3843580"/>
          </a:xfrm>
          <a:prstGeom prst="rect">
            <a:avLst/>
          </a:prstGeom>
          <a:noFill/>
          <a:ln w="12700">
            <a:solidFill>
              <a:schemeClr val="tx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Related</a:t>
            </a:r>
            <a:r>
              <a:rPr lang="it-IT" dirty="0" smtClean="0"/>
              <a:t> Works</a:t>
            </a:r>
            <a:endParaRPr lang="it-IT" dirty="0"/>
          </a:p>
        </p:txBody>
      </p:sp>
      <p:sp>
        <p:nvSpPr>
          <p:cNvPr id="3" name="Segnaposto contenuto 2"/>
          <p:cNvSpPr>
            <a:spLocks noGrp="1"/>
          </p:cNvSpPr>
          <p:nvPr>
            <p:ph idx="1"/>
          </p:nvPr>
        </p:nvSpPr>
        <p:spPr>
          <a:xfrm>
            <a:off x="611560" y="1268760"/>
            <a:ext cx="7886700" cy="4104456"/>
          </a:xfrm>
        </p:spPr>
        <p:txBody>
          <a:bodyPr>
            <a:normAutofit lnSpcReduction="10000"/>
          </a:bodyPr>
          <a:lstStyle/>
          <a:p>
            <a:r>
              <a:rPr lang="en-US" dirty="0" smtClean="0"/>
              <a:t>This work, instead, is meant to offer a “driver-focused” prospective, meaning that users get to choose drivers in order to gain a better knowledge about their performances in relation to the entire stretch of their careers, and not for a race in particular</a:t>
            </a:r>
            <a:r>
              <a:rPr lang="en-US" dirty="0" smtClean="0"/>
              <a:t>.</a:t>
            </a:r>
          </a:p>
          <a:p>
            <a:r>
              <a:rPr lang="en-US" dirty="0" smtClean="0"/>
              <a:t>This </a:t>
            </a:r>
            <a:r>
              <a:rPr lang="en-US" dirty="0" smtClean="0"/>
              <a:t>work is then meant as companion piece, since both tools together can now allow analyses that can be both focused on more narrower details, or that can look at the bigger picture. </a:t>
            </a:r>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smtClean="0"/>
              <a:t>The Source </a:t>
            </a:r>
            <a:r>
              <a:rPr lang="it-IT" dirty="0" err="1" smtClean="0"/>
              <a:t>Dataset</a:t>
            </a:r>
            <a:endParaRPr lang="it-IT" dirty="0"/>
          </a:p>
        </p:txBody>
      </p:sp>
      <p:sp>
        <p:nvSpPr>
          <p:cNvPr id="3" name="Segnaposto contenuto 2"/>
          <p:cNvSpPr>
            <a:spLocks noGrp="1"/>
          </p:cNvSpPr>
          <p:nvPr>
            <p:ph idx="1"/>
          </p:nvPr>
        </p:nvSpPr>
        <p:spPr>
          <a:xfrm>
            <a:off x="611560" y="836712"/>
            <a:ext cx="7886700" cy="1440160"/>
          </a:xfrm>
        </p:spPr>
        <p:txBody>
          <a:bodyPr>
            <a:normAutofit/>
          </a:bodyPr>
          <a:lstStyle/>
          <a:p>
            <a:r>
              <a:rPr lang="it-IT" sz="2400" dirty="0" err="1" smtClean="0"/>
              <a:t>Thankfully</a:t>
            </a:r>
            <a:r>
              <a:rPr lang="it-IT" sz="2400" dirty="0" smtClean="0"/>
              <a:t> a .</a:t>
            </a:r>
            <a:r>
              <a:rPr lang="it-IT" sz="2400" dirty="0" err="1" smtClean="0"/>
              <a:t>csv</a:t>
            </a:r>
            <a:r>
              <a:rPr lang="it-IT" sz="2400" dirty="0" smtClean="0"/>
              <a:t> </a:t>
            </a:r>
            <a:r>
              <a:rPr lang="it-IT" sz="2400" dirty="0" err="1" smtClean="0"/>
              <a:t>dataset</a:t>
            </a:r>
            <a:r>
              <a:rPr lang="it-IT" sz="2400" dirty="0" smtClean="0"/>
              <a:t> </a:t>
            </a:r>
            <a:r>
              <a:rPr lang="it-IT" sz="2400" dirty="0" err="1" smtClean="0"/>
              <a:t>that</a:t>
            </a:r>
            <a:r>
              <a:rPr lang="it-IT" sz="2400" dirty="0" smtClean="0"/>
              <a:t> </a:t>
            </a:r>
            <a:r>
              <a:rPr lang="it-IT" sz="2400" dirty="0" err="1" smtClean="0"/>
              <a:t>contains</a:t>
            </a:r>
            <a:r>
              <a:rPr lang="it-IT" sz="2400" dirty="0" smtClean="0"/>
              <a:t> </a:t>
            </a:r>
            <a:r>
              <a:rPr lang="it-IT" sz="2400" dirty="0" err="1" smtClean="0"/>
              <a:t>stats</a:t>
            </a:r>
            <a:r>
              <a:rPr lang="it-IT" sz="2400" dirty="0" smtClean="0"/>
              <a:t> </a:t>
            </a:r>
            <a:r>
              <a:rPr lang="it-IT" sz="2400" dirty="0" err="1" smtClean="0"/>
              <a:t>about</a:t>
            </a:r>
            <a:r>
              <a:rPr lang="it-IT" sz="2400" dirty="0" smtClean="0"/>
              <a:t> the </a:t>
            </a:r>
            <a:r>
              <a:rPr lang="it-IT" sz="2400" dirty="0" err="1" smtClean="0"/>
              <a:t>entire</a:t>
            </a:r>
            <a:r>
              <a:rPr lang="it-IT" sz="2400" dirty="0" smtClean="0"/>
              <a:t> </a:t>
            </a:r>
            <a:r>
              <a:rPr lang="it-IT" sz="2400" dirty="0" err="1" smtClean="0"/>
              <a:t>history</a:t>
            </a:r>
            <a:r>
              <a:rPr lang="it-IT" sz="2400" dirty="0" smtClean="0"/>
              <a:t> </a:t>
            </a:r>
            <a:r>
              <a:rPr lang="it-IT" sz="2400" dirty="0" err="1" smtClean="0"/>
              <a:t>of</a:t>
            </a:r>
            <a:r>
              <a:rPr lang="it-IT" sz="2400" dirty="0" smtClean="0"/>
              <a:t> Formula 1 </a:t>
            </a:r>
            <a:r>
              <a:rPr lang="it-IT" sz="2400" dirty="0" err="1" smtClean="0"/>
              <a:t>is</a:t>
            </a:r>
            <a:r>
              <a:rPr lang="it-IT" sz="2400" dirty="0" smtClean="0"/>
              <a:t> easy </a:t>
            </a:r>
            <a:r>
              <a:rPr lang="it-IT" sz="2400" dirty="0" err="1" smtClean="0"/>
              <a:t>to</a:t>
            </a:r>
            <a:r>
              <a:rPr lang="it-IT" sz="2400" dirty="0" smtClean="0"/>
              <a:t> </a:t>
            </a:r>
            <a:r>
              <a:rPr lang="it-IT" sz="2400" dirty="0" err="1" smtClean="0"/>
              <a:t>find</a:t>
            </a:r>
            <a:r>
              <a:rPr lang="it-IT" sz="2400" dirty="0" smtClean="0"/>
              <a:t> on </a:t>
            </a:r>
            <a:r>
              <a:rPr lang="it-IT" sz="2400" dirty="0" err="1" smtClean="0"/>
              <a:t>Kaggle</a:t>
            </a:r>
            <a:r>
              <a:rPr lang="it-IT" sz="2400" dirty="0" smtClean="0"/>
              <a:t>, </a:t>
            </a:r>
            <a:r>
              <a:rPr lang="it-IT" sz="2400" dirty="0" err="1" smtClean="0"/>
              <a:t>courtesy</a:t>
            </a:r>
            <a:r>
              <a:rPr lang="it-IT" sz="2400" dirty="0" smtClean="0"/>
              <a:t> </a:t>
            </a:r>
            <a:r>
              <a:rPr lang="it-IT" sz="2400" dirty="0" err="1" smtClean="0"/>
              <a:t>of</a:t>
            </a:r>
            <a:r>
              <a:rPr lang="it-IT" sz="2400" dirty="0" smtClean="0"/>
              <a:t> </a:t>
            </a:r>
            <a:r>
              <a:rPr lang="it-IT" sz="2400" dirty="0" err="1" smtClean="0"/>
              <a:t>user</a:t>
            </a:r>
            <a:r>
              <a:rPr lang="it-IT" sz="2400" dirty="0" smtClean="0"/>
              <a:t> </a:t>
            </a:r>
            <a:r>
              <a:rPr lang="it-IT" sz="2400" dirty="0" err="1" smtClean="0"/>
              <a:t>Rohan</a:t>
            </a:r>
            <a:r>
              <a:rPr lang="it-IT" sz="2400" dirty="0" smtClean="0"/>
              <a:t> </a:t>
            </a:r>
            <a:r>
              <a:rPr lang="it-IT" sz="2400" dirty="0" err="1" smtClean="0"/>
              <a:t>Rao</a:t>
            </a:r>
            <a:r>
              <a:rPr lang="it-IT" sz="2400" dirty="0" smtClean="0"/>
              <a:t>.</a:t>
            </a:r>
            <a:br>
              <a:rPr lang="it-IT" sz="2400" dirty="0" smtClean="0"/>
            </a:br>
            <a:r>
              <a:rPr lang="it-IT" sz="2400" dirty="0" smtClean="0"/>
              <a:t>The </a:t>
            </a:r>
            <a:r>
              <a:rPr lang="it-IT" sz="2400" dirty="0" err="1" smtClean="0"/>
              <a:t>problem</a:t>
            </a:r>
            <a:r>
              <a:rPr lang="it-IT" sz="2400" dirty="0" smtClean="0"/>
              <a:t>, </a:t>
            </a:r>
            <a:r>
              <a:rPr lang="it-IT" sz="2400" dirty="0" err="1" smtClean="0"/>
              <a:t>though</a:t>
            </a:r>
            <a:r>
              <a:rPr lang="it-IT" sz="2400" dirty="0" smtClean="0"/>
              <a:t>?</a:t>
            </a:r>
          </a:p>
        </p:txBody>
      </p:sp>
      <p:pic>
        <p:nvPicPr>
          <p:cNvPr id="5" name="Immagine 4" descr="tuples.png"/>
          <p:cNvPicPr>
            <a:picLocks noChangeAspect="1"/>
          </p:cNvPicPr>
          <p:nvPr/>
        </p:nvPicPr>
        <p:blipFill>
          <a:blip r:embed="rId2" cstate="print"/>
          <a:stretch>
            <a:fillRect/>
          </a:stretch>
        </p:blipFill>
        <p:spPr>
          <a:xfrm>
            <a:off x="1835696" y="2276872"/>
            <a:ext cx="4968552" cy="2914746"/>
          </a:xfrm>
          <a:prstGeom prst="rect">
            <a:avLst/>
          </a:prstGeom>
          <a:ln w="12700">
            <a:solidFill>
              <a:schemeClr val="tx1"/>
            </a:solidFill>
          </a:ln>
        </p:spPr>
      </p:pic>
      <p:sp>
        <p:nvSpPr>
          <p:cNvPr id="6" name="Segnaposto contenuto 2"/>
          <p:cNvSpPr txBox="1">
            <a:spLocks/>
          </p:cNvSpPr>
          <p:nvPr/>
        </p:nvSpPr>
        <p:spPr>
          <a:xfrm>
            <a:off x="683568" y="5229200"/>
            <a:ext cx="7886700" cy="819472"/>
          </a:xfrm>
          <a:prstGeom prst="rect">
            <a:avLst/>
          </a:prstGeom>
        </p:spPr>
        <p:txBody>
          <a:bodyPr vert="horz" lIns="91440" tIns="45720" rIns="91440" bIns="45720" rtlCol="0">
            <a:normAutofit/>
          </a:bodyPr>
          <a:lstStyle/>
          <a:p>
            <a:pPr marL="228600" marR="0" lvl="0" indent="-228600"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sz="2400" dirty="0" smtClean="0"/>
              <a:t>The </a:t>
            </a:r>
            <a:r>
              <a:rPr lang="it-IT" sz="2400" dirty="0" err="1" smtClean="0"/>
              <a:t>dataset</a:t>
            </a:r>
            <a:r>
              <a:rPr lang="it-IT" sz="2400" dirty="0" smtClean="0"/>
              <a:t> </a:t>
            </a:r>
            <a:r>
              <a:rPr lang="it-IT" sz="2400" dirty="0" err="1" smtClean="0"/>
              <a:t>needs</a:t>
            </a:r>
            <a:r>
              <a:rPr lang="it-IT" sz="2400" dirty="0" smtClean="0"/>
              <a:t> </a:t>
            </a:r>
            <a:r>
              <a:rPr lang="it-IT" sz="2400" dirty="0" err="1" smtClean="0"/>
              <a:t>to</a:t>
            </a:r>
            <a:r>
              <a:rPr lang="it-IT" sz="2400" dirty="0" smtClean="0"/>
              <a:t> </a:t>
            </a:r>
            <a:r>
              <a:rPr lang="it-IT" sz="2400" dirty="0" err="1" smtClean="0"/>
              <a:t>be</a:t>
            </a:r>
            <a:r>
              <a:rPr lang="it-IT" sz="2400" dirty="0" smtClean="0"/>
              <a:t> </a:t>
            </a:r>
            <a:r>
              <a:rPr lang="it-IT" sz="2400" dirty="0" err="1" smtClean="0"/>
              <a:t>integrated</a:t>
            </a:r>
            <a:r>
              <a:rPr lang="it-IT" sz="2400" dirty="0" smtClean="0"/>
              <a:t> </a:t>
            </a:r>
            <a:r>
              <a:rPr lang="it-IT" sz="2400" dirty="0" err="1" smtClean="0"/>
              <a:t>before</a:t>
            </a:r>
            <a:r>
              <a:rPr lang="it-IT" sz="2400" dirty="0" smtClean="0"/>
              <a:t> </a:t>
            </a:r>
            <a:r>
              <a:rPr lang="it-IT" sz="2400" dirty="0" err="1" smtClean="0"/>
              <a:t>it</a:t>
            </a:r>
            <a:r>
              <a:rPr lang="it-IT" sz="2400" dirty="0" smtClean="0"/>
              <a:t> </a:t>
            </a:r>
            <a:r>
              <a:rPr lang="it-IT" sz="2400" dirty="0" err="1" smtClean="0"/>
              <a:t>is</a:t>
            </a:r>
            <a:r>
              <a:rPr lang="it-IT" sz="2400" dirty="0" smtClean="0"/>
              <a:t> </a:t>
            </a:r>
            <a:r>
              <a:rPr lang="it-IT" sz="2400" dirty="0" err="1" smtClean="0"/>
              <a:t>usable</a:t>
            </a:r>
            <a:r>
              <a:rPr lang="it-IT" sz="2400" dirty="0" smtClean="0"/>
              <a:t>!</a:t>
            </a:r>
            <a:endParaRPr kumimoji="0" lang="it-IT" sz="24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smtClean="0"/>
              <a:t>The Source </a:t>
            </a:r>
            <a:r>
              <a:rPr lang="it-IT" dirty="0" err="1" smtClean="0"/>
              <a:t>Dataset</a:t>
            </a:r>
            <a:endParaRPr lang="it-IT" dirty="0"/>
          </a:p>
        </p:txBody>
      </p:sp>
      <p:sp>
        <p:nvSpPr>
          <p:cNvPr id="3" name="Segnaposto contenuto 2"/>
          <p:cNvSpPr>
            <a:spLocks noGrp="1"/>
          </p:cNvSpPr>
          <p:nvPr>
            <p:ph idx="1"/>
          </p:nvPr>
        </p:nvSpPr>
        <p:spPr>
          <a:xfrm>
            <a:off x="611560" y="836712"/>
            <a:ext cx="7886700" cy="1224136"/>
          </a:xfrm>
        </p:spPr>
        <p:txBody>
          <a:bodyPr>
            <a:normAutofit/>
          </a:bodyPr>
          <a:lstStyle/>
          <a:p>
            <a:r>
              <a:rPr lang="it-IT" sz="2400" dirty="0" smtClean="0"/>
              <a:t>In </a:t>
            </a:r>
            <a:r>
              <a:rPr lang="it-IT" sz="2400" dirty="0" err="1" smtClean="0"/>
              <a:t>ordert</a:t>
            </a:r>
            <a:r>
              <a:rPr lang="it-IT" sz="2400" dirty="0" smtClean="0"/>
              <a:t> </a:t>
            </a:r>
            <a:r>
              <a:rPr lang="it-IT" sz="2400" dirty="0" err="1" smtClean="0"/>
              <a:t>to</a:t>
            </a:r>
            <a:r>
              <a:rPr lang="it-IT" sz="2400" dirty="0" smtClean="0"/>
              <a:t> integrate </a:t>
            </a:r>
            <a:r>
              <a:rPr lang="it-IT" sz="2400" dirty="0" err="1" smtClean="0"/>
              <a:t>it</a:t>
            </a:r>
            <a:r>
              <a:rPr lang="it-IT" sz="2400" dirty="0" smtClean="0"/>
              <a:t>, first I </a:t>
            </a:r>
            <a:r>
              <a:rPr lang="it-IT" sz="2400" dirty="0" err="1" smtClean="0"/>
              <a:t>created</a:t>
            </a:r>
            <a:r>
              <a:rPr lang="it-IT" sz="2400" dirty="0" smtClean="0"/>
              <a:t> the GAV </a:t>
            </a:r>
            <a:r>
              <a:rPr lang="it-IT" sz="2400" dirty="0" err="1" smtClean="0"/>
              <a:t>mappings</a:t>
            </a:r>
            <a:r>
              <a:rPr lang="it-IT" sz="2400" dirty="0" smtClean="0"/>
              <a:t>, </a:t>
            </a:r>
            <a:r>
              <a:rPr lang="it-IT" sz="2400" dirty="0" err="1" smtClean="0"/>
              <a:t>which</a:t>
            </a:r>
            <a:r>
              <a:rPr lang="it-IT" sz="2400" dirty="0" smtClean="0"/>
              <a:t> are </a:t>
            </a:r>
            <a:r>
              <a:rPr lang="it-IT" sz="2400" dirty="0" err="1" smtClean="0"/>
              <a:t>new</a:t>
            </a:r>
            <a:r>
              <a:rPr lang="it-IT" sz="2400" dirty="0" smtClean="0"/>
              <a:t> global </a:t>
            </a:r>
            <a:r>
              <a:rPr lang="it-IT" sz="2400" dirty="0" err="1" smtClean="0"/>
              <a:t>schemas</a:t>
            </a:r>
            <a:r>
              <a:rPr lang="it-IT" sz="2400" dirty="0" smtClean="0"/>
              <a:t> </a:t>
            </a:r>
            <a:r>
              <a:rPr lang="it-IT" sz="2400" dirty="0" err="1" smtClean="0"/>
              <a:t>that</a:t>
            </a:r>
            <a:r>
              <a:rPr lang="it-IT" sz="2400" dirty="0" smtClean="0"/>
              <a:t> </a:t>
            </a:r>
            <a:r>
              <a:rPr lang="it-IT" sz="2400" dirty="0" err="1" smtClean="0"/>
              <a:t>act</a:t>
            </a:r>
            <a:r>
              <a:rPr lang="it-IT" sz="2400" dirty="0" smtClean="0"/>
              <a:t> </a:t>
            </a:r>
            <a:r>
              <a:rPr lang="it-IT" sz="2400" dirty="0" err="1" smtClean="0"/>
              <a:t>as</a:t>
            </a:r>
            <a:r>
              <a:rPr lang="it-IT" sz="2400" dirty="0" smtClean="0"/>
              <a:t> </a:t>
            </a:r>
            <a:r>
              <a:rPr lang="it-IT" sz="2400" dirty="0" err="1" smtClean="0"/>
              <a:t>views</a:t>
            </a:r>
            <a:r>
              <a:rPr lang="it-IT" sz="2400" dirty="0" smtClean="0"/>
              <a:t> </a:t>
            </a:r>
            <a:r>
              <a:rPr lang="it-IT" sz="2400" dirty="0" err="1" smtClean="0"/>
              <a:t>over</a:t>
            </a:r>
            <a:r>
              <a:rPr lang="it-IT" sz="2400" dirty="0" smtClean="0"/>
              <a:t> the source </a:t>
            </a:r>
            <a:r>
              <a:rPr lang="it-IT" sz="2400" dirty="0" err="1" smtClean="0"/>
              <a:t>ones</a:t>
            </a:r>
            <a:r>
              <a:rPr lang="it-IT" sz="2400" dirty="0" smtClean="0"/>
              <a:t>. </a:t>
            </a:r>
            <a:r>
              <a:rPr lang="it-IT" sz="2400" dirty="0" err="1" smtClean="0"/>
              <a:t>Here</a:t>
            </a:r>
            <a:r>
              <a:rPr lang="it-IT" sz="2400" dirty="0" smtClean="0"/>
              <a:t>’s </a:t>
            </a:r>
            <a:r>
              <a:rPr lang="it-IT" sz="2400" dirty="0" err="1" smtClean="0"/>
              <a:t>an</a:t>
            </a:r>
            <a:r>
              <a:rPr lang="it-IT" sz="2400" dirty="0" smtClean="0"/>
              <a:t> </a:t>
            </a:r>
            <a:r>
              <a:rPr lang="it-IT" sz="2400" dirty="0" err="1" smtClean="0"/>
              <a:t>example</a:t>
            </a:r>
            <a:r>
              <a:rPr lang="it-IT" sz="2400" dirty="0" smtClean="0"/>
              <a:t>:</a:t>
            </a:r>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2049" name="Rectangle 1"/>
          <p:cNvSpPr>
            <a:spLocks noChangeArrowheads="1"/>
          </p:cNvSpPr>
          <p:nvPr/>
        </p:nvSpPr>
        <p:spPr bwMode="auto">
          <a:xfrm>
            <a:off x="971600" y="1916832"/>
            <a:ext cx="6912768" cy="3960440"/>
          </a:xfrm>
          <a:prstGeom prst="rect">
            <a:avLst/>
          </a:prstGeom>
          <a:solidFill>
            <a:srgbClr val="EEECE1"/>
          </a:solid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Source Schemas</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results(…, </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raceId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driverId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constructorId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position, …, points, …, </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statusId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races(</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raceId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year, round, </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circuitId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name, ..)</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circuits(</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circuitId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name, …)</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driver(</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driverId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forename, surname, …)</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constructors(</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constructordId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name, …)</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status(</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statusId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status)</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Global Schema</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results(year, round, </a:t>
            </a:r>
            <a:r>
              <a:rPr kumimoji="0" lang="en-US" sz="14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grandprix</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circuit, surname, name, constructor, position, points, status)</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GAV Mapping</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 b, c, d, e, f, g, h, </a:t>
            </a:r>
            <a:r>
              <a:rPr kumimoji="0" lang="en-US" sz="14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i</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 |</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results(…, </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x1</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x2</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x3</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h, .., I, …, </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x4</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races(</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x1</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 b, </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x5</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 …),</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circuits(</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x5</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d),</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driver(</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x2</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e, f, …),</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constructors(</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x3</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g, …),</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status(</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x4</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=&gt; results(a, b, c, d, e, f, g, h, </a:t>
            </a:r>
            <a:r>
              <a:rPr kumimoji="0" lang="en-US" sz="14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i</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r>
            <a:b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r>
            <a:b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r>
            <a:b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fade">
                                      <p:cBhvr>
                                        <p:cTn id="7" dur="1000"/>
                                        <p:tgtEl>
                                          <p:spTgt spid="2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Globalization PowerPoint Template" id="{FFF885ED-297E-5E4F-B19A-7A64C6FBA3A3}" vid="{ECC2892D-9A08-3B4F-AD08-1052A0A1FB65}"/>
    </a:ext>
  </a:extLst>
</a:theme>
</file>

<file path=docProps/app.xml><?xml version="1.0" encoding="utf-8"?>
<Properties xmlns="http://schemas.openxmlformats.org/officeDocument/2006/extended-properties" xmlns:vt="http://schemas.openxmlformats.org/officeDocument/2006/docPropsVTypes">
  <Template>Formula-1-PowerPoint-Template</Template>
  <TotalTime>761</TotalTime>
  <Words>2068</Words>
  <Application>Microsoft Office PowerPoint</Application>
  <PresentationFormat>Presentazione su schermo (4:3)</PresentationFormat>
  <Paragraphs>122</Paragraphs>
  <Slides>30</Slides>
  <Notes>0</Notes>
  <HiddenSlides>0</HiddenSlides>
  <MMClips>0</MMClips>
  <ScaleCrop>false</ScaleCrop>
  <HeadingPairs>
    <vt:vector size="4" baseType="variant">
      <vt:variant>
        <vt:lpstr>Tema</vt:lpstr>
      </vt:variant>
      <vt:variant>
        <vt:i4>1</vt:i4>
      </vt:variant>
      <vt:variant>
        <vt:lpstr>Titoli diapositive</vt:lpstr>
      </vt:variant>
      <vt:variant>
        <vt:i4>30</vt:i4>
      </vt:variant>
    </vt:vector>
  </HeadingPairs>
  <TitlesOfParts>
    <vt:vector size="31" baseType="lpstr">
      <vt:lpstr>Tema di Office</vt:lpstr>
      <vt:lpstr>Formula 1  Driver Analyser A Visual Analytics Project</vt:lpstr>
      <vt:lpstr>Brief Overview</vt:lpstr>
      <vt:lpstr>Target User</vt:lpstr>
      <vt:lpstr>Target User</vt:lpstr>
      <vt:lpstr>Related Works</vt:lpstr>
      <vt:lpstr>Related Works</vt:lpstr>
      <vt:lpstr>Related Works</vt:lpstr>
      <vt:lpstr>The Source Dataset</vt:lpstr>
      <vt:lpstr>The Source Dataset</vt:lpstr>
      <vt:lpstr>The Source Dataset</vt:lpstr>
      <vt:lpstr>Visualizations</vt:lpstr>
      <vt:lpstr>Points Per Season</vt:lpstr>
      <vt:lpstr>Points Per Season</vt:lpstr>
      <vt:lpstr>Points Per Season</vt:lpstr>
      <vt:lpstr>Comparisons Against Teammates</vt:lpstr>
      <vt:lpstr>Comparisons Against Teammates</vt:lpstr>
      <vt:lpstr>Comparisons Against Teammates</vt:lpstr>
      <vt:lpstr>DNFs’ Causes</vt:lpstr>
      <vt:lpstr>DNFs’ Causes</vt:lpstr>
      <vt:lpstr>DNFs’ Causes</vt:lpstr>
      <vt:lpstr>Placements’ Consistency</vt:lpstr>
      <vt:lpstr>Placements’ Consistency</vt:lpstr>
      <vt:lpstr>Place In Sport’s History</vt:lpstr>
      <vt:lpstr>Place In Sport’s History</vt:lpstr>
      <vt:lpstr>Place In Sport’s History</vt:lpstr>
      <vt:lpstr>Limitations</vt:lpstr>
      <vt:lpstr>Limitations</vt:lpstr>
      <vt:lpstr>Limitations</vt:lpstr>
      <vt:lpstr>Conclusion</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Formula 1  Driver Analyser A Visual Analytics Project</dc:title>
  <dc:creator>user</dc:creator>
  <cp:lastModifiedBy>user</cp:lastModifiedBy>
  <cp:revision>114</cp:revision>
  <dcterms:created xsi:type="dcterms:W3CDTF">2021-03-09T15:12:50Z</dcterms:created>
  <dcterms:modified xsi:type="dcterms:W3CDTF">2021-03-18T15:37:03Z</dcterms:modified>
</cp:coreProperties>
</file>